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480" r:id="rId2"/>
    <p:sldId id="490" r:id="rId3"/>
    <p:sldId id="494" r:id="rId4"/>
    <p:sldId id="495" r:id="rId5"/>
    <p:sldId id="493" r:id="rId6"/>
    <p:sldId id="491" r:id="rId7"/>
    <p:sldId id="497" r:id="rId8"/>
    <p:sldId id="309" r:id="rId9"/>
    <p:sldId id="492" r:id="rId10"/>
    <p:sldId id="481" r:id="rId11"/>
    <p:sldId id="496" r:id="rId12"/>
    <p:sldId id="482" r:id="rId13"/>
    <p:sldId id="273" r:id="rId14"/>
    <p:sldId id="484" r:id="rId15"/>
    <p:sldId id="486" r:id="rId16"/>
    <p:sldId id="483" r:id="rId17"/>
    <p:sldId id="485" r:id="rId18"/>
    <p:sldId id="488" r:id="rId19"/>
    <p:sldId id="310" r:id="rId20"/>
  </p:sldIdLst>
  <p:sldSz cx="12192000" cy="6858000"/>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143" userDrawn="1">
          <p15:clr>
            <a:srgbClr val="A4A3A4"/>
          </p15:clr>
        </p15:guide>
        <p15:guide id="3" pos="7559" userDrawn="1">
          <p15:clr>
            <a:srgbClr val="A4A3A4"/>
          </p15:clr>
        </p15:guide>
        <p15:guide id="4" orient="horz" pos="4110" userDrawn="1">
          <p15:clr>
            <a:srgbClr val="A4A3A4"/>
          </p15:clr>
        </p15:guide>
        <p15:guide id="5" orient="horz"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318"/>
      </p:cViewPr>
      <p:guideLst>
        <p:guide orient="horz" pos="187"/>
        <p:guide pos="143"/>
        <p:guide pos="7559"/>
        <p:guide orient="horz" pos="4110"/>
        <p:guide orient="horz"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D4DF3-4A9B-4EB2-8056-012A7CDB662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C79C7AC-F4C5-4577-9E2C-ABB436476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A3049D7-DBB9-4653-AA7E-4D32DA9610A0}"/>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5" name="Нижний колонтитул 4">
            <a:extLst>
              <a:ext uri="{FF2B5EF4-FFF2-40B4-BE49-F238E27FC236}">
                <a16:creationId xmlns:a16="http://schemas.microsoft.com/office/drawing/2014/main" id="{1583D30A-9494-4868-AF44-D17B5FC78A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EE44A7-243B-46F8-8330-D994620BE58E}"/>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226589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9573E-C372-4F5C-87DB-A8B72FBE5DD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7912C30-912C-4678-ACE4-9144141A3C5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E974D2-CBE7-40A8-8A73-533ACC134437}"/>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5" name="Нижний колонтитул 4">
            <a:extLst>
              <a:ext uri="{FF2B5EF4-FFF2-40B4-BE49-F238E27FC236}">
                <a16:creationId xmlns:a16="http://schemas.microsoft.com/office/drawing/2014/main" id="{B426E2B8-E377-499B-A1EE-B44EA64139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E7F029-75EE-47BC-8C93-DC2ED48CE0E5}"/>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193699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274F4D7-9327-4B79-B217-807FBA89A34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8BD599B-F909-4CAE-8D03-D8ABF0AC4F4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64E942-A61E-4839-8490-E899018B8B80}"/>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5" name="Нижний колонтитул 4">
            <a:extLst>
              <a:ext uri="{FF2B5EF4-FFF2-40B4-BE49-F238E27FC236}">
                <a16:creationId xmlns:a16="http://schemas.microsoft.com/office/drawing/2014/main" id="{0C34D86D-D221-49B6-A3B2-CA92180BB2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5E188B-A669-491D-B52C-6652DDDE44EA}"/>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226253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EA81D2C4-237B-4375-A124-443EEE9EFDAA}"/>
              </a:ext>
            </a:extLst>
          </p:cNvPr>
          <p:cNvSpPr>
            <a:spLocks noGrp="1"/>
          </p:cNvSpPr>
          <p:nvPr>
            <p:ph type="pic" sz="quarter" idx="10"/>
          </p:nvPr>
        </p:nvSpPr>
        <p:spPr>
          <a:xfrm>
            <a:off x="662250" y="2980500"/>
            <a:ext cx="2086538" cy="2468749"/>
          </a:xfrm>
        </p:spPr>
        <p:txBody>
          <a:bodyPr/>
          <a:lstStyle/>
          <a:p>
            <a:endParaRPr lang="ru-RU" dirty="0"/>
          </a:p>
        </p:txBody>
      </p:sp>
      <p:sp>
        <p:nvSpPr>
          <p:cNvPr id="19" name="Заголовок 16">
            <a:extLst>
              <a:ext uri="{FF2B5EF4-FFF2-40B4-BE49-F238E27FC236}">
                <a16:creationId xmlns:a16="http://schemas.microsoft.com/office/drawing/2014/main" id="{C1DC7014-C657-46AE-BDA0-0F251088163E}"/>
              </a:ext>
            </a:extLst>
          </p:cNvPr>
          <p:cNvSpPr>
            <a:spLocks noGrp="1"/>
          </p:cNvSpPr>
          <p:nvPr>
            <p:ph type="title"/>
          </p:nvPr>
        </p:nvSpPr>
        <p:spPr>
          <a:xfrm>
            <a:off x="664986" y="234000"/>
            <a:ext cx="11236013" cy="1233499"/>
          </a:xfrm>
        </p:spPr>
        <p:txBody>
          <a:bodyPr/>
          <a:lstStyle>
            <a:lvl1pPr>
              <a:defRPr b="1"/>
            </a:lvl1pPr>
          </a:lstStyle>
          <a:p>
            <a:r>
              <a:rPr lang="ru-RU" dirty="0"/>
              <a:t>Образец заголовка</a:t>
            </a:r>
          </a:p>
        </p:txBody>
      </p:sp>
      <p:sp>
        <p:nvSpPr>
          <p:cNvPr id="20" name="Текст 18">
            <a:extLst>
              <a:ext uri="{FF2B5EF4-FFF2-40B4-BE49-F238E27FC236}">
                <a16:creationId xmlns:a16="http://schemas.microsoft.com/office/drawing/2014/main" id="{4889B129-E379-4BE5-B414-02CE978C23BA}"/>
              </a:ext>
            </a:extLst>
          </p:cNvPr>
          <p:cNvSpPr>
            <a:spLocks noGrp="1"/>
          </p:cNvSpPr>
          <p:nvPr>
            <p:ph type="body" sz="quarter" idx="11"/>
          </p:nvPr>
        </p:nvSpPr>
        <p:spPr>
          <a:xfrm>
            <a:off x="664987" y="1598653"/>
            <a:ext cx="11236012"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2">
            <a:extLst>
              <a:ext uri="{FF2B5EF4-FFF2-40B4-BE49-F238E27FC236}">
                <a16:creationId xmlns:a16="http://schemas.microsoft.com/office/drawing/2014/main" id="{9FB325DF-4766-47F9-9CBB-0CD6BE926111}"/>
              </a:ext>
            </a:extLst>
          </p:cNvPr>
          <p:cNvSpPr>
            <a:spLocks noGrp="1"/>
          </p:cNvSpPr>
          <p:nvPr>
            <p:ph type="pic" sz="quarter" idx="12"/>
          </p:nvPr>
        </p:nvSpPr>
        <p:spPr>
          <a:xfrm>
            <a:off x="3686737" y="2983650"/>
            <a:ext cx="2086539" cy="2466150"/>
          </a:xfrm>
        </p:spPr>
        <p:txBody>
          <a:bodyPr/>
          <a:lstStyle/>
          <a:p>
            <a:endParaRPr lang="ru-RU" dirty="0"/>
          </a:p>
        </p:txBody>
      </p:sp>
      <p:sp>
        <p:nvSpPr>
          <p:cNvPr id="18" name="Рисунок 2">
            <a:extLst>
              <a:ext uri="{FF2B5EF4-FFF2-40B4-BE49-F238E27FC236}">
                <a16:creationId xmlns:a16="http://schemas.microsoft.com/office/drawing/2014/main" id="{2E5AA54B-D26A-4FDD-8A32-11E46BA12CBF}"/>
              </a:ext>
            </a:extLst>
          </p:cNvPr>
          <p:cNvSpPr>
            <a:spLocks noGrp="1"/>
          </p:cNvSpPr>
          <p:nvPr>
            <p:ph type="pic" sz="quarter" idx="13"/>
          </p:nvPr>
        </p:nvSpPr>
        <p:spPr>
          <a:xfrm>
            <a:off x="6711224" y="2979000"/>
            <a:ext cx="2086539" cy="2466150"/>
          </a:xfrm>
        </p:spPr>
        <p:txBody>
          <a:bodyPr/>
          <a:lstStyle/>
          <a:p>
            <a:endParaRPr lang="ru-RU" dirty="0"/>
          </a:p>
        </p:txBody>
      </p:sp>
      <p:sp>
        <p:nvSpPr>
          <p:cNvPr id="21" name="Рисунок 2">
            <a:extLst>
              <a:ext uri="{FF2B5EF4-FFF2-40B4-BE49-F238E27FC236}">
                <a16:creationId xmlns:a16="http://schemas.microsoft.com/office/drawing/2014/main" id="{68C4A39F-8F8F-4CC0-88E8-7EDD8086DC23}"/>
              </a:ext>
            </a:extLst>
          </p:cNvPr>
          <p:cNvSpPr>
            <a:spLocks noGrp="1"/>
          </p:cNvSpPr>
          <p:nvPr>
            <p:ph type="pic" sz="quarter" idx="14"/>
          </p:nvPr>
        </p:nvSpPr>
        <p:spPr>
          <a:xfrm>
            <a:off x="9735711" y="2979000"/>
            <a:ext cx="2086539" cy="2466150"/>
          </a:xfrm>
        </p:spPr>
        <p:txBody>
          <a:bodyPr/>
          <a:lstStyle/>
          <a:p>
            <a:endParaRPr lang="ru-RU" dirty="0"/>
          </a:p>
        </p:txBody>
      </p:sp>
      <p:sp>
        <p:nvSpPr>
          <p:cNvPr id="22" name="Прямоугольник 21">
            <a:extLst>
              <a:ext uri="{FF2B5EF4-FFF2-40B4-BE49-F238E27FC236}">
                <a16:creationId xmlns:a16="http://schemas.microsoft.com/office/drawing/2014/main" id="{DFE45483-3B73-4DC3-A78E-F49C4277EF3E}"/>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Прямоугольник 22">
            <a:extLst>
              <a:ext uri="{FF2B5EF4-FFF2-40B4-BE49-F238E27FC236}">
                <a16:creationId xmlns:a16="http://schemas.microsoft.com/office/drawing/2014/main" id="{B44A4B93-1154-4427-B0B0-93F9D2048A2B}"/>
              </a:ext>
            </a:extLst>
          </p:cNvPr>
          <p:cNvSpPr/>
          <p:nvPr userDrawn="1"/>
        </p:nvSpPr>
        <p:spPr>
          <a:xfrm>
            <a:off x="754" y="6767626"/>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24" name="Группа 23">
            <a:extLst>
              <a:ext uri="{FF2B5EF4-FFF2-40B4-BE49-F238E27FC236}">
                <a16:creationId xmlns:a16="http://schemas.microsoft.com/office/drawing/2014/main" id="{F7250F2F-6A76-4381-A16F-6B918D1A847E}"/>
              </a:ext>
            </a:extLst>
          </p:cNvPr>
          <p:cNvGrpSpPr/>
          <p:nvPr userDrawn="1"/>
        </p:nvGrpSpPr>
        <p:grpSpPr>
          <a:xfrm>
            <a:off x="9347250" y="37980"/>
            <a:ext cx="2844750" cy="286020"/>
            <a:chOff x="9347250" y="37980"/>
            <a:chExt cx="2844750" cy="286020"/>
          </a:xfrm>
        </p:grpSpPr>
        <p:sp>
          <p:nvSpPr>
            <p:cNvPr id="25" name="Прямоугольник 24">
              <a:extLst>
                <a:ext uri="{FF2B5EF4-FFF2-40B4-BE49-F238E27FC236}">
                  <a16:creationId xmlns:a16="http://schemas.microsoft.com/office/drawing/2014/main" id="{C0F37CB5-26B5-4698-BC4B-E07005B713BE}"/>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6" name="Блок-схема: объединение 25">
              <a:extLst>
                <a:ext uri="{FF2B5EF4-FFF2-40B4-BE49-F238E27FC236}">
                  <a16:creationId xmlns:a16="http://schemas.microsoft.com/office/drawing/2014/main" id="{42E112E2-B4E8-40B3-BED9-D47D5A5CD45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grpSp>
        <p:nvGrpSpPr>
          <p:cNvPr id="27" name="Группа 26">
            <a:extLst>
              <a:ext uri="{FF2B5EF4-FFF2-40B4-BE49-F238E27FC236}">
                <a16:creationId xmlns:a16="http://schemas.microsoft.com/office/drawing/2014/main" id="{409C83AA-7C31-4F01-99A3-B9D941353FE4}"/>
              </a:ext>
            </a:extLst>
          </p:cNvPr>
          <p:cNvGrpSpPr/>
          <p:nvPr userDrawn="1"/>
        </p:nvGrpSpPr>
        <p:grpSpPr>
          <a:xfrm>
            <a:off x="-8618" y="6592126"/>
            <a:ext cx="2844750" cy="274500"/>
            <a:chOff x="-35250" y="6583500"/>
            <a:chExt cx="2844750" cy="274500"/>
          </a:xfrm>
        </p:grpSpPr>
        <p:sp>
          <p:nvSpPr>
            <p:cNvPr id="28" name="Прямоугольник 27">
              <a:extLst>
                <a:ext uri="{FF2B5EF4-FFF2-40B4-BE49-F238E27FC236}">
                  <a16:creationId xmlns:a16="http://schemas.microsoft.com/office/drawing/2014/main" id="{31F3CD7D-983F-4060-8337-A23954D6CDF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9" name="Блок-схема: объединение 28">
              <a:extLst>
                <a:ext uri="{FF2B5EF4-FFF2-40B4-BE49-F238E27FC236}">
                  <a16:creationId xmlns:a16="http://schemas.microsoft.com/office/drawing/2014/main" id="{AF2D8482-AB5B-4496-9ED4-C69853A1DFEF}"/>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sp>
        <p:nvSpPr>
          <p:cNvPr id="30" name="Текст 18">
            <a:extLst>
              <a:ext uri="{FF2B5EF4-FFF2-40B4-BE49-F238E27FC236}">
                <a16:creationId xmlns:a16="http://schemas.microsoft.com/office/drawing/2014/main" id="{E72E958C-C475-41B5-937E-46FEA0275727}"/>
              </a:ext>
            </a:extLst>
          </p:cNvPr>
          <p:cNvSpPr>
            <a:spLocks noGrp="1"/>
          </p:cNvSpPr>
          <p:nvPr>
            <p:ph type="body" sz="quarter" idx="15"/>
          </p:nvPr>
        </p:nvSpPr>
        <p:spPr>
          <a:xfrm>
            <a:off x="662250" y="558639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2" name="Текст 18">
            <a:extLst>
              <a:ext uri="{FF2B5EF4-FFF2-40B4-BE49-F238E27FC236}">
                <a16:creationId xmlns:a16="http://schemas.microsoft.com/office/drawing/2014/main" id="{D1C827B0-45A2-484F-BB66-00CB8DD24433}"/>
              </a:ext>
            </a:extLst>
          </p:cNvPr>
          <p:cNvSpPr>
            <a:spLocks noGrp="1"/>
          </p:cNvSpPr>
          <p:nvPr>
            <p:ph type="body" sz="quarter" idx="16"/>
          </p:nvPr>
        </p:nvSpPr>
        <p:spPr>
          <a:xfrm>
            <a:off x="3686737" y="559764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3" name="Текст 18">
            <a:extLst>
              <a:ext uri="{FF2B5EF4-FFF2-40B4-BE49-F238E27FC236}">
                <a16:creationId xmlns:a16="http://schemas.microsoft.com/office/drawing/2014/main" id="{026CA1D3-D999-4A98-8BD2-1061975B6CB0}"/>
              </a:ext>
            </a:extLst>
          </p:cNvPr>
          <p:cNvSpPr>
            <a:spLocks noGrp="1"/>
          </p:cNvSpPr>
          <p:nvPr>
            <p:ph type="body" sz="quarter" idx="17"/>
          </p:nvPr>
        </p:nvSpPr>
        <p:spPr>
          <a:xfrm>
            <a:off x="6711225" y="559764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4" name="Текст 18">
            <a:extLst>
              <a:ext uri="{FF2B5EF4-FFF2-40B4-BE49-F238E27FC236}">
                <a16:creationId xmlns:a16="http://schemas.microsoft.com/office/drawing/2014/main" id="{BF3A0BD0-8227-4841-92AB-1553AE2A2F47}"/>
              </a:ext>
            </a:extLst>
          </p:cNvPr>
          <p:cNvSpPr>
            <a:spLocks noGrp="1"/>
          </p:cNvSpPr>
          <p:nvPr>
            <p:ph type="body" sz="quarter" idx="18"/>
          </p:nvPr>
        </p:nvSpPr>
        <p:spPr>
          <a:xfrm>
            <a:off x="9735711" y="559764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135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02C8BD39-1AD3-49EC-AD88-8991F8046859}"/>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extLst>
              <a:ext uri="{FF2B5EF4-FFF2-40B4-BE49-F238E27FC236}">
                <a16:creationId xmlns:a16="http://schemas.microsoft.com/office/drawing/2014/main" id="{AE9FB482-CF5D-48DE-B265-E9EAA917DC52}"/>
              </a:ext>
            </a:extLst>
          </p:cNvPr>
          <p:cNvSpPr/>
          <p:nvPr userDrawn="1"/>
        </p:nvSpPr>
        <p:spPr>
          <a:xfrm>
            <a:off x="12450" y="6772425"/>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Рисунок 2">
            <a:extLst>
              <a:ext uri="{FF2B5EF4-FFF2-40B4-BE49-F238E27FC236}">
                <a16:creationId xmlns:a16="http://schemas.microsoft.com/office/drawing/2014/main" id="{BC8214BF-AB9F-4AF4-A384-AF76185EC8FB}"/>
              </a:ext>
            </a:extLst>
          </p:cNvPr>
          <p:cNvSpPr>
            <a:spLocks noGrp="1"/>
          </p:cNvSpPr>
          <p:nvPr>
            <p:ph type="pic" sz="quarter" idx="10"/>
          </p:nvPr>
        </p:nvSpPr>
        <p:spPr>
          <a:xfrm>
            <a:off x="20850" y="-575"/>
            <a:ext cx="5186362" cy="6858575"/>
          </a:xfrm>
        </p:spPr>
        <p:txBody>
          <a:bodyPr/>
          <a:lstStyle/>
          <a:p>
            <a:endParaRPr lang="ru-RU" dirty="0"/>
          </a:p>
        </p:txBody>
      </p:sp>
      <p:grpSp>
        <p:nvGrpSpPr>
          <p:cNvPr id="12" name="Группа 11">
            <a:extLst>
              <a:ext uri="{FF2B5EF4-FFF2-40B4-BE49-F238E27FC236}">
                <a16:creationId xmlns:a16="http://schemas.microsoft.com/office/drawing/2014/main" id="{C5AA7176-3A2C-49F1-9C4E-FE527AD17C8A}"/>
              </a:ext>
            </a:extLst>
          </p:cNvPr>
          <p:cNvGrpSpPr/>
          <p:nvPr userDrawn="1"/>
        </p:nvGrpSpPr>
        <p:grpSpPr>
          <a:xfrm>
            <a:off x="5207212" y="36075"/>
            <a:ext cx="2844750" cy="274500"/>
            <a:chOff x="5228062" y="49500"/>
            <a:chExt cx="2844750" cy="274500"/>
          </a:xfrm>
        </p:grpSpPr>
        <p:sp>
          <p:nvSpPr>
            <p:cNvPr id="10" name="Прямоугольник 9">
              <a:extLst>
                <a:ext uri="{FF2B5EF4-FFF2-40B4-BE49-F238E27FC236}">
                  <a16:creationId xmlns:a16="http://schemas.microsoft.com/office/drawing/2014/main" id="{6DD6CEFC-74C9-42E3-9A15-7E5AD03F1AB5}"/>
                </a:ext>
              </a:extLst>
            </p:cNvPr>
            <p:cNvSpPr/>
            <p:nvPr userDrawn="1"/>
          </p:nvSpPr>
          <p:spPr>
            <a:xfrm>
              <a:off x="5228062"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B05CC5AB-B2FE-45A2-8351-F7FAC24576A8}"/>
                </a:ext>
              </a:extLst>
            </p:cNvPr>
            <p:cNvSpPr/>
            <p:nvPr userDrawn="1"/>
          </p:nvSpPr>
          <p:spPr>
            <a:xfrm>
              <a:off x="7465312" y="49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Группа 15">
            <a:extLst>
              <a:ext uri="{FF2B5EF4-FFF2-40B4-BE49-F238E27FC236}">
                <a16:creationId xmlns:a16="http://schemas.microsoft.com/office/drawing/2014/main" id="{7E39241B-876E-4AED-942B-6E85AD20689C}"/>
              </a:ext>
            </a:extLst>
          </p:cNvPr>
          <p:cNvGrpSpPr/>
          <p:nvPr userDrawn="1"/>
        </p:nvGrpSpPr>
        <p:grpSpPr>
          <a:xfrm>
            <a:off x="9382650" y="6596925"/>
            <a:ext cx="2844750" cy="274500"/>
            <a:chOff x="9347250" y="6571200"/>
            <a:chExt cx="2844750" cy="274500"/>
          </a:xfrm>
        </p:grpSpPr>
        <p:sp>
          <p:nvSpPr>
            <p:cNvPr id="14" name="Прямоугольник 13">
              <a:extLst>
                <a:ext uri="{FF2B5EF4-FFF2-40B4-BE49-F238E27FC236}">
                  <a16:creationId xmlns:a16="http://schemas.microsoft.com/office/drawing/2014/main" id="{8B3513E3-026C-49C0-B81A-C96422514B45}"/>
                </a:ext>
              </a:extLst>
            </p:cNvPr>
            <p:cNvSpPr/>
            <p:nvPr userDrawn="1"/>
          </p:nvSpPr>
          <p:spPr>
            <a:xfrm>
              <a:off x="9651000" y="65712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Блок-схема: объединение 14">
              <a:extLst>
                <a:ext uri="{FF2B5EF4-FFF2-40B4-BE49-F238E27FC236}">
                  <a16:creationId xmlns:a16="http://schemas.microsoft.com/office/drawing/2014/main" id="{0B32E86A-746E-4797-A91A-A3FBCC6E9DF4}"/>
                </a:ext>
              </a:extLst>
            </p:cNvPr>
            <p:cNvSpPr/>
            <p:nvPr userDrawn="1"/>
          </p:nvSpPr>
          <p:spPr>
            <a:xfrm rot="10800000">
              <a:off x="9347250" y="65712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Заголовок 16">
            <a:extLst>
              <a:ext uri="{FF2B5EF4-FFF2-40B4-BE49-F238E27FC236}">
                <a16:creationId xmlns:a16="http://schemas.microsoft.com/office/drawing/2014/main" id="{F575B0D5-22DA-440E-9C31-B2A4DBC1DFE8}"/>
              </a:ext>
            </a:extLst>
          </p:cNvPr>
          <p:cNvSpPr>
            <a:spLocks noGrp="1"/>
          </p:cNvSpPr>
          <p:nvPr>
            <p:ph type="title"/>
          </p:nvPr>
        </p:nvSpPr>
        <p:spPr>
          <a:xfrm>
            <a:off x="6096000" y="365125"/>
            <a:ext cx="5257800" cy="1325563"/>
          </a:xfrm>
        </p:spPr>
        <p:txBody>
          <a:bodyPr/>
          <a:lstStyle>
            <a:lvl1pPr>
              <a:defRPr b="1"/>
            </a:lvl1pPr>
          </a:lstStyle>
          <a:p>
            <a:r>
              <a:rPr lang="ru-RU" dirty="0"/>
              <a:t>Образец заголовка</a:t>
            </a:r>
          </a:p>
        </p:txBody>
      </p:sp>
      <p:sp>
        <p:nvSpPr>
          <p:cNvPr id="19" name="Текст 18">
            <a:extLst>
              <a:ext uri="{FF2B5EF4-FFF2-40B4-BE49-F238E27FC236}">
                <a16:creationId xmlns:a16="http://schemas.microsoft.com/office/drawing/2014/main" id="{434E2D8C-514C-4478-9755-114A8D47B737}"/>
              </a:ext>
            </a:extLst>
          </p:cNvPr>
          <p:cNvSpPr>
            <a:spLocks noGrp="1"/>
          </p:cNvSpPr>
          <p:nvPr>
            <p:ph type="body" sz="quarter" idx="11"/>
          </p:nvPr>
        </p:nvSpPr>
        <p:spPr>
          <a:xfrm>
            <a:off x="6096000" y="2033588"/>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00997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F575B6-FD5A-4BC3-AD7E-6D25337D97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F5EC300-EF88-4240-A6C1-F8AC06C8EE5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8BDA96-A38C-4E89-9D64-BE70951723A2}"/>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5" name="Нижний колонтитул 4">
            <a:extLst>
              <a:ext uri="{FF2B5EF4-FFF2-40B4-BE49-F238E27FC236}">
                <a16:creationId xmlns:a16="http://schemas.microsoft.com/office/drawing/2014/main" id="{2394A00A-7E8D-41A3-80A6-4909EDBC3E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814BB8-D912-4C4E-AD6D-68AB210980D0}"/>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94606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73BBEC-EDB5-4863-85FD-3339735A9F7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B65174B-70F8-453A-AFB7-1A274187B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EC38C90-1E29-4CA8-A906-E554B61B5FC7}"/>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5" name="Нижний колонтитул 4">
            <a:extLst>
              <a:ext uri="{FF2B5EF4-FFF2-40B4-BE49-F238E27FC236}">
                <a16:creationId xmlns:a16="http://schemas.microsoft.com/office/drawing/2014/main" id="{4305E80C-9DD4-42BC-9505-57FE59BCE0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19BC4A-4BE8-4801-B1DE-9FAE02BA5F9B}"/>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405609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CA1BDD-49D9-4E6E-B034-BE44632FFA6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A94B4B8-E67F-4D2A-A8ED-6D44FE58FA2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99C4548-1A9C-488C-8686-7EAF25F5BB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F7D9FB0-94EB-4B3C-A26F-2140D913A34D}"/>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6" name="Нижний колонтитул 5">
            <a:extLst>
              <a:ext uri="{FF2B5EF4-FFF2-40B4-BE49-F238E27FC236}">
                <a16:creationId xmlns:a16="http://schemas.microsoft.com/office/drawing/2014/main" id="{CDC0F324-B3A1-4F40-9B82-8CFB7DB202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C3CF76B-E235-407E-8E8A-7FC7A489B939}"/>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18223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6A834-E9F6-4228-87A3-227A20428D4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A7B6A3E-8951-407A-90E7-E8DFA8643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3FD5241-2C01-47F4-8A60-35A6498A006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9047D99-C127-4D40-9EF1-BF0453490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9BF239B-7ADC-440E-96A9-538E56D1E02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D9B2E9E-1629-413C-8655-98C1F423F88D}"/>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8" name="Нижний колонтитул 7">
            <a:extLst>
              <a:ext uri="{FF2B5EF4-FFF2-40B4-BE49-F238E27FC236}">
                <a16:creationId xmlns:a16="http://schemas.microsoft.com/office/drawing/2014/main" id="{F7C929A5-8675-4E51-B235-FE9E813DBBD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2E2D539-35D9-4CA3-9541-F6F6D617BD7B}"/>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77561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E7318-DD25-4052-A530-48EA898E292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7CECCDE-6B33-4981-937C-3194ACBFA980}"/>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4" name="Нижний колонтитул 3">
            <a:extLst>
              <a:ext uri="{FF2B5EF4-FFF2-40B4-BE49-F238E27FC236}">
                <a16:creationId xmlns:a16="http://schemas.microsoft.com/office/drawing/2014/main" id="{45ACD772-9BF9-4B90-87BC-24706B0A6E8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4745295-A7A5-42D0-B23A-93468E376FB0}"/>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171462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1BDB7CB-DF69-4584-A16C-A2797D0AABAE}"/>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3" name="Нижний колонтитул 2">
            <a:extLst>
              <a:ext uri="{FF2B5EF4-FFF2-40B4-BE49-F238E27FC236}">
                <a16:creationId xmlns:a16="http://schemas.microsoft.com/office/drawing/2014/main" id="{362C165F-577D-408C-87C4-64573A4528F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D08D347-5E03-43E9-923F-5EB3C2BE8A30}"/>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88006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C2C15-FA55-448C-BD5C-63D2E5030A4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55B723E-8279-4EE4-9110-06BEF7FC5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6B4E73-B6C0-44BC-8D16-ECB25A742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9721730-EAB1-479B-8B30-701E2208682C}"/>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6" name="Нижний колонтитул 5">
            <a:extLst>
              <a:ext uri="{FF2B5EF4-FFF2-40B4-BE49-F238E27FC236}">
                <a16:creationId xmlns:a16="http://schemas.microsoft.com/office/drawing/2014/main" id="{0C369A49-9FDC-46BA-A132-ED18ED6F758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CF99FA4-849D-451E-BFBC-315FF9703810}"/>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157856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1E8A1E-D771-4D8A-AA03-1EAC982F8FC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07C9037-292E-47F9-8866-4D1DB775E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DBCE4ED-A306-4F21-BF11-74CC7D309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6311B87-2D11-4946-908B-5546EFE601D4}"/>
              </a:ext>
            </a:extLst>
          </p:cNvPr>
          <p:cNvSpPr>
            <a:spLocks noGrp="1"/>
          </p:cNvSpPr>
          <p:nvPr>
            <p:ph type="dt" sz="half" idx="10"/>
          </p:nvPr>
        </p:nvSpPr>
        <p:spPr/>
        <p:txBody>
          <a:bodyPr/>
          <a:lstStyle/>
          <a:p>
            <a:fld id="{A7018299-6FEE-4A90-866E-1A7CFCB411A1}" type="datetimeFigureOut">
              <a:rPr lang="ru-RU" smtClean="0"/>
              <a:t>07.02.2023</a:t>
            </a:fld>
            <a:endParaRPr lang="ru-RU"/>
          </a:p>
        </p:txBody>
      </p:sp>
      <p:sp>
        <p:nvSpPr>
          <p:cNvPr id="6" name="Нижний колонтитул 5">
            <a:extLst>
              <a:ext uri="{FF2B5EF4-FFF2-40B4-BE49-F238E27FC236}">
                <a16:creationId xmlns:a16="http://schemas.microsoft.com/office/drawing/2014/main" id="{D872CC3A-B359-4030-B107-E5E81474D27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893B3F3-D0ED-45E0-9CBB-DD045D0D1927}"/>
              </a:ext>
            </a:extLst>
          </p:cNvPr>
          <p:cNvSpPr>
            <a:spLocks noGrp="1"/>
          </p:cNvSpPr>
          <p:nvPr>
            <p:ph type="sldNum" sz="quarter" idx="12"/>
          </p:nvPr>
        </p:nvSpPr>
        <p:spPr/>
        <p:txBody>
          <a:bodyPr/>
          <a:lstStyle/>
          <a:p>
            <a:fld id="{63E7202C-8137-4A9D-B95F-ED873C3E6F29}" type="slidenum">
              <a:rPr lang="ru-RU" smtClean="0"/>
              <a:t>‹#›</a:t>
            </a:fld>
            <a:endParaRPr lang="ru-RU"/>
          </a:p>
        </p:txBody>
      </p:sp>
    </p:spTree>
    <p:extLst>
      <p:ext uri="{BB962C8B-B14F-4D97-AF65-F5344CB8AC3E}">
        <p14:creationId xmlns:p14="http://schemas.microsoft.com/office/powerpoint/2010/main" val="122893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C78AA6-A3D2-4DB2-A52F-718F36041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84FCA9C-9333-4FC8-B635-FE03C7251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2768B2-D7B8-4B6A-A044-BD1803534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18299-6FEE-4A90-866E-1A7CFCB411A1}" type="datetimeFigureOut">
              <a:rPr lang="ru-RU" smtClean="0"/>
              <a:t>07.02.2023</a:t>
            </a:fld>
            <a:endParaRPr lang="ru-RU"/>
          </a:p>
        </p:txBody>
      </p:sp>
      <p:sp>
        <p:nvSpPr>
          <p:cNvPr id="5" name="Нижний колонтитул 4">
            <a:extLst>
              <a:ext uri="{FF2B5EF4-FFF2-40B4-BE49-F238E27FC236}">
                <a16:creationId xmlns:a16="http://schemas.microsoft.com/office/drawing/2014/main" id="{BC54AC4E-57AD-432F-B373-0E7D3D600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6412B25-D603-4DA9-A120-31228F35F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7202C-8137-4A9D-B95F-ED873C3E6F29}" type="slidenum">
              <a:rPr lang="ru-RU" smtClean="0"/>
              <a:t>‹#›</a:t>
            </a:fld>
            <a:endParaRPr lang="ru-RU"/>
          </a:p>
        </p:txBody>
      </p:sp>
    </p:spTree>
    <p:extLst>
      <p:ext uri="{BB962C8B-B14F-4D97-AF65-F5344CB8AC3E}">
        <p14:creationId xmlns:p14="http://schemas.microsoft.com/office/powerpoint/2010/main" val="401798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 y="-43880"/>
            <a:ext cx="12209252" cy="6863900"/>
          </a:xfrm>
          <a:prstGeom prst="rect">
            <a:avLst/>
          </a:prstGeom>
          <a:noFill/>
          <a:ln>
            <a:noFill/>
          </a:ln>
        </p:spPr>
      </p:pic>
      <p:sp>
        <p:nvSpPr>
          <p:cNvPr id="6" name="Заголовок 5">
            <a:extLst>
              <a:ext uri="{FF2B5EF4-FFF2-40B4-BE49-F238E27FC236}">
                <a16:creationId xmlns:a16="http://schemas.microsoft.com/office/drawing/2014/main" id="{7916789E-126A-40C4-BE4C-8167C0BB59C3}"/>
              </a:ext>
            </a:extLst>
          </p:cNvPr>
          <p:cNvSpPr>
            <a:spLocks noGrp="1"/>
          </p:cNvSpPr>
          <p:nvPr>
            <p:ph type="title"/>
          </p:nvPr>
        </p:nvSpPr>
        <p:spPr>
          <a:xfrm>
            <a:off x="156000" y="269175"/>
            <a:ext cx="11547748" cy="1035000"/>
          </a:xfrm>
        </p:spPr>
        <p:txBody>
          <a:bodyPr>
            <a:noAutofit/>
          </a:bodyPr>
          <a:lstStyle/>
          <a:p>
            <a:pPr algn="ctr"/>
            <a:r>
              <a:rPr lang="ru-RU" sz="3500" dirty="0" smtClean="0">
                <a:ln w="0"/>
                <a:solidFill>
                  <a:schemeClr val="accent1"/>
                </a:solidFill>
                <a:effectLst>
                  <a:outerShdw blurRad="50800" dist="38100" dir="2700000" algn="tl" rotWithShape="0">
                    <a:prstClr val="black">
                      <a:alpha val="40000"/>
                    </a:prstClr>
                  </a:outerShdw>
                </a:effectLst>
                <a:latin typeface="Calibri" panose="020F0502020204030204" pitchFamily="34" charset="0"/>
              </a:rPr>
              <a:t>Г</a:t>
            </a:r>
            <a:r>
              <a:rPr lang="en-US" sz="3500" dirty="0" smtClean="0">
                <a:ln w="0"/>
                <a:solidFill>
                  <a:schemeClr val="accent1"/>
                </a:solidFill>
                <a:effectLst>
                  <a:outerShdw blurRad="50800" dist="38100" dir="2700000" algn="tl" rotWithShape="0">
                    <a:prstClr val="black">
                      <a:alpha val="40000"/>
                    </a:prstClr>
                  </a:outerShdw>
                </a:effectLst>
                <a:latin typeface="Calibri" panose="020F0502020204030204" pitchFamily="34" charset="0"/>
              </a:rPr>
              <a:t>А</a:t>
            </a:r>
            <a:r>
              <a:rPr lang="ru-RU" sz="3500" dirty="0" smtClean="0">
                <a:ln w="0"/>
                <a:solidFill>
                  <a:schemeClr val="accent1"/>
                </a:solidFill>
                <a:effectLst>
                  <a:outerShdw blurRad="50800" dist="38100" dir="2700000" algn="tl" rotWithShape="0">
                    <a:prstClr val="black">
                      <a:alpha val="40000"/>
                    </a:prstClr>
                  </a:outerShdw>
                </a:effectLst>
                <a:latin typeface="Calibri" panose="020F0502020204030204" pitchFamily="34" charset="0"/>
              </a:rPr>
              <a:t>УЗ </a:t>
            </a:r>
            <a:r>
              <a:rPr lang="ru-RU" sz="3500" dirty="0">
                <a:ln w="0"/>
                <a:solidFill>
                  <a:schemeClr val="accent1"/>
                </a:solidFill>
                <a:effectLst>
                  <a:outerShdw blurRad="50800" dist="38100" dir="2700000" algn="tl" rotWithShape="0">
                    <a:prstClr val="black">
                      <a:alpha val="40000"/>
                    </a:prstClr>
                  </a:outerShdw>
                </a:effectLst>
                <a:latin typeface="Calibri" panose="020F0502020204030204" pitchFamily="34" charset="0"/>
              </a:rPr>
              <a:t>РБ ДЕТСКАЯ СТОМАТОЛОГИЧЕСКАЯ ПОЛИКЛИНИКА №3 г. УФА</a:t>
            </a:r>
          </a:p>
        </p:txBody>
      </p:sp>
      <p:sp>
        <p:nvSpPr>
          <p:cNvPr id="5" name="Прямоугольник 4">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alibri" panose="020F0502020204030204" pitchFamily="34" charset="0"/>
            </a:endParaRPr>
          </a:p>
        </p:txBody>
      </p:sp>
      <p:sp>
        <p:nvSpPr>
          <p:cNvPr id="7" name="Прямоугольник 6">
            <a:extLst>
              <a:ext uri="{FF2B5EF4-FFF2-40B4-BE49-F238E27FC236}">
                <a16:creationId xmlns:a16="http://schemas.microsoft.com/office/drawing/2014/main" id="{5A8F3379-E67C-4B72-84CA-BF535167ECA6}"/>
              </a:ext>
            </a:extLst>
          </p:cNvPr>
          <p:cNvSpPr/>
          <p:nvPr/>
        </p:nvSpPr>
        <p:spPr>
          <a:xfrm>
            <a:off x="0" y="6767626"/>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alibri" panose="020F0502020204030204" pitchFamily="34" charset="0"/>
            </a:endParaRPr>
          </a:p>
        </p:txBody>
      </p:sp>
      <p:sp>
        <p:nvSpPr>
          <p:cNvPr id="9" name="Прямоугольник 8">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alibri" panose="020F0502020204030204" pitchFamily="34" charset="0"/>
            </a:endParaRPr>
          </a:p>
        </p:txBody>
      </p:sp>
      <p:sp>
        <p:nvSpPr>
          <p:cNvPr id="10" name="Блок-схема: объединение 9">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alibri" panose="020F0502020204030204" pitchFamily="34" charset="0"/>
            </a:endParaRPr>
          </a:p>
        </p:txBody>
      </p:sp>
      <p:sp>
        <p:nvSpPr>
          <p:cNvPr id="13" name="Прямоугольник 12">
            <a:extLst>
              <a:ext uri="{FF2B5EF4-FFF2-40B4-BE49-F238E27FC236}">
                <a16:creationId xmlns:a16="http://schemas.microsoft.com/office/drawing/2014/main" id="{E3F0F0A3-967A-4525-9622-587DF8FB0754}"/>
              </a:ext>
            </a:extLst>
          </p:cNvPr>
          <p:cNvSpPr/>
          <p:nvPr userDrawn="1"/>
        </p:nvSpPr>
        <p:spPr>
          <a:xfrm>
            <a:off x="-9372"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alibri" panose="020F0502020204030204" pitchFamily="34" charset="0"/>
            </a:endParaRPr>
          </a:p>
        </p:txBody>
      </p:sp>
      <p:sp>
        <p:nvSpPr>
          <p:cNvPr id="14" name="Блок-схема: объединение 13">
            <a:extLst>
              <a:ext uri="{FF2B5EF4-FFF2-40B4-BE49-F238E27FC236}">
                <a16:creationId xmlns:a16="http://schemas.microsoft.com/office/drawing/2014/main" id="{FD653D20-87A3-4A65-9DB0-1DE7E7DD3858}"/>
              </a:ext>
            </a:extLst>
          </p:cNvPr>
          <p:cNvSpPr/>
          <p:nvPr userDrawn="1"/>
        </p:nvSpPr>
        <p:spPr>
          <a:xfrm rot="10800000">
            <a:off x="2227878"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alibri" panose="020F0502020204030204" pitchFamily="34" charset="0"/>
            </a:endParaRPr>
          </a:p>
        </p:txBody>
      </p:sp>
      <p:pic>
        <p:nvPicPr>
          <p:cNvPr id="16" name="Рисунок 15">
            <a:extLst>
              <a:ext uri="{FF2B5EF4-FFF2-40B4-BE49-F238E27FC236}">
                <a16:creationId xmlns:a16="http://schemas.microsoft.com/office/drawing/2014/main" id="{DB403A97-A682-4417-A216-929BAF224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08" y="1642216"/>
            <a:ext cx="4500000" cy="4691898"/>
          </a:xfrm>
          <a:prstGeom prst="rect">
            <a:avLst/>
          </a:prstGeom>
        </p:spPr>
      </p:pic>
      <p:sp>
        <p:nvSpPr>
          <p:cNvPr id="17" name="Прямоугольник с двумя скругленными противолежащими углами 17">
            <a:extLst>
              <a:ext uri="{FF2B5EF4-FFF2-40B4-BE49-F238E27FC236}">
                <a16:creationId xmlns:a16="http://schemas.microsoft.com/office/drawing/2014/main" id="{DA463B4D-9A9B-4AD1-8312-7FD807E4FD30}"/>
              </a:ext>
            </a:extLst>
          </p:cNvPr>
          <p:cNvSpPr/>
          <p:nvPr/>
        </p:nvSpPr>
        <p:spPr>
          <a:xfrm>
            <a:off x="5794744" y="1876783"/>
            <a:ext cx="5954232" cy="3245941"/>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ctr"/>
            <a:r>
              <a:rPr lang="ru-RU" sz="2400" b="1" dirty="0" smtClean="0">
                <a:solidFill>
                  <a:srgbClr val="0484CF"/>
                </a:solidFill>
                <a:latin typeface="Calibri" panose="020F0502020204030204" pitchFamily="34" charset="0"/>
              </a:rPr>
              <a:t>СОТРУДНИКИ БАШКИРСКОГО ГОСУДАРСТВЕННОГО МЕДИЦИНСКОГО УНИВЕРСИТЕТА, ВЛОЖИВШИЕ ВКЛАД В РАЗВИТИЕ СЛУЖБЫ ДЕТСКОЙ СТОМАТОЛОГИИ РЕСПУБЛИКИ БАШКОРТОСТАН</a:t>
            </a:r>
            <a:endParaRPr lang="ru-RU" sz="2400" b="1" dirty="0">
              <a:solidFill>
                <a:srgbClr val="0484CF"/>
              </a:solidFill>
              <a:latin typeface="Calibri" panose="020F0502020204030204" pitchFamily="34" charset="0"/>
            </a:endParaRPr>
          </a:p>
        </p:txBody>
      </p:sp>
    </p:spTree>
    <p:extLst>
      <p:ext uri="{BB962C8B-B14F-4D97-AF65-F5344CB8AC3E}">
        <p14:creationId xmlns:p14="http://schemas.microsoft.com/office/powerpoint/2010/main" val="135660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8" y="2726"/>
            <a:ext cx="12209252" cy="6863900"/>
          </a:xfrm>
          <a:prstGeom prst="rect">
            <a:avLst/>
          </a:prstGeom>
          <a:noFill/>
          <a:ln>
            <a:noFill/>
          </a:ln>
        </p:spPr>
      </p:pic>
      <p:pic>
        <p:nvPicPr>
          <p:cNvPr id="5" name="Рисунок 4">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28667" y="372670"/>
            <a:ext cx="266700" cy="266700"/>
          </a:xfrm>
          <a:prstGeom prst="rect">
            <a:avLst/>
          </a:prstGeom>
        </p:spPr>
      </p:pic>
      <p:grpSp>
        <p:nvGrpSpPr>
          <p:cNvPr id="10" name="Группа 9">
            <a:extLst>
              <a:ext uri="{FF2B5EF4-FFF2-40B4-BE49-F238E27FC236}">
                <a16:creationId xmlns:a16="http://schemas.microsoft.com/office/drawing/2014/main" id="{95C691DB-68BF-4C8D-A575-7EBB0EE0C76A}"/>
              </a:ext>
            </a:extLst>
          </p:cNvPr>
          <p:cNvGrpSpPr/>
          <p:nvPr/>
        </p:nvGrpSpPr>
        <p:grpSpPr>
          <a:xfrm>
            <a:off x="4152374" y="-8794"/>
            <a:ext cx="2844750" cy="286020"/>
            <a:chOff x="9347250" y="37980"/>
            <a:chExt cx="2844750" cy="286020"/>
          </a:xfrm>
        </p:grpSpPr>
        <p:sp>
          <p:nvSpPr>
            <p:cNvPr id="11" name="Прямоугольник 10">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3" name="Прямоугольник 12">
            <a:extLst>
              <a:ext uri="{FF2B5EF4-FFF2-40B4-BE49-F238E27FC236}">
                <a16:creationId xmlns:a16="http://schemas.microsoft.com/office/drawing/2014/main" id="{AB09B1CA-EBC3-45ED-866C-A928D25B7DCC}"/>
              </a:ext>
            </a:extLst>
          </p:cNvPr>
          <p:cNvSpPr/>
          <p:nvPr/>
        </p:nvSpPr>
        <p:spPr>
          <a:xfrm>
            <a:off x="33868" y="6412"/>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4" name="Группа 13">
            <a:extLst>
              <a:ext uri="{FF2B5EF4-FFF2-40B4-BE49-F238E27FC236}">
                <a16:creationId xmlns:a16="http://schemas.microsoft.com/office/drawing/2014/main" id="{7822E466-855B-4442-A397-FDD24D99F19E}"/>
              </a:ext>
            </a:extLst>
          </p:cNvPr>
          <p:cNvGrpSpPr/>
          <p:nvPr/>
        </p:nvGrpSpPr>
        <p:grpSpPr>
          <a:xfrm>
            <a:off x="10186" y="6592126"/>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7" name="Прямоугольник 16">
            <a:extLst>
              <a:ext uri="{FF2B5EF4-FFF2-40B4-BE49-F238E27FC236}">
                <a16:creationId xmlns:a16="http://schemas.microsoft.com/office/drawing/2014/main" id="{E8176F4C-DDB5-47C0-9A2D-BC6D072E2A86}"/>
              </a:ext>
            </a:extLst>
          </p:cNvPr>
          <p:cNvSpPr/>
          <p:nvPr/>
        </p:nvSpPr>
        <p:spPr>
          <a:xfrm>
            <a:off x="8626" y="6767626"/>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pic>
        <p:nvPicPr>
          <p:cNvPr id="9" name="Рисунок 8">
            <a:extLst>
              <a:ext uri="{FF2B5EF4-FFF2-40B4-BE49-F238E27FC236}">
                <a16:creationId xmlns:a16="http://schemas.microsoft.com/office/drawing/2014/main" id="{817E9FCB-FDF7-48CA-A987-AB3159F272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36" t="-4330" r="-5236" b="8016"/>
          <a:stretch/>
        </p:blipFill>
        <p:spPr>
          <a:xfrm>
            <a:off x="84979" y="963728"/>
            <a:ext cx="3639046" cy="5257276"/>
          </a:xfrm>
          <a:custGeom>
            <a:avLst/>
            <a:gdLst>
              <a:gd name="connsiteX0" fmla="*/ 1135576 w 4544364"/>
              <a:gd name="connsiteY0" fmla="*/ 0 h 6829382"/>
              <a:gd name="connsiteX1" fmla="*/ 4532638 w 4544364"/>
              <a:gd name="connsiteY1" fmla="*/ 3065559 h 6829382"/>
              <a:gd name="connsiteX2" fmla="*/ 4544364 w 4544364"/>
              <a:gd name="connsiteY2" fmla="*/ 3219774 h 6829382"/>
              <a:gd name="connsiteX3" fmla="*/ 4544364 w 4544364"/>
              <a:gd name="connsiteY3" fmla="*/ 3609609 h 6829382"/>
              <a:gd name="connsiteX4" fmla="*/ 4532638 w 4544364"/>
              <a:gd name="connsiteY4" fmla="*/ 3763823 h 6829382"/>
              <a:gd name="connsiteX5" fmla="*/ 1135576 w 4544364"/>
              <a:gd name="connsiteY5" fmla="*/ 6829382 h 6829382"/>
              <a:gd name="connsiteX6" fmla="*/ 120151 w 4544364"/>
              <a:gd name="connsiteY6" fmla="*/ 6675864 h 6829382"/>
              <a:gd name="connsiteX7" fmla="*/ 0 w 4544364"/>
              <a:gd name="connsiteY7" fmla="*/ 6635210 h 6829382"/>
              <a:gd name="connsiteX8" fmla="*/ 0 w 4544364"/>
              <a:gd name="connsiteY8" fmla="*/ 194173 h 6829382"/>
              <a:gd name="connsiteX9" fmla="*/ 120151 w 4544364"/>
              <a:gd name="connsiteY9" fmla="*/ 153518 h 6829382"/>
              <a:gd name="connsiteX10" fmla="*/ 1135576 w 4544364"/>
              <a:gd name="connsiteY10" fmla="*/ 0 h 68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4364" h="6829382">
                <a:moveTo>
                  <a:pt x="1135576" y="0"/>
                </a:moveTo>
                <a:cubicBezTo>
                  <a:pt x="2903591" y="0"/>
                  <a:pt x="4357771" y="1343680"/>
                  <a:pt x="4532638" y="3065559"/>
                </a:cubicBezTo>
                <a:lnTo>
                  <a:pt x="4544364" y="3219774"/>
                </a:lnTo>
                <a:lnTo>
                  <a:pt x="4544364" y="3609609"/>
                </a:lnTo>
                <a:lnTo>
                  <a:pt x="4532638" y="3763823"/>
                </a:lnTo>
                <a:cubicBezTo>
                  <a:pt x="4357771" y="5485702"/>
                  <a:pt x="2903591" y="6829382"/>
                  <a:pt x="1135576" y="6829382"/>
                </a:cubicBezTo>
                <a:cubicBezTo>
                  <a:pt x="781973" y="6829382"/>
                  <a:pt x="440924" y="6775635"/>
                  <a:pt x="120151" y="6675864"/>
                </a:cubicBezTo>
                <a:lnTo>
                  <a:pt x="0" y="6635210"/>
                </a:lnTo>
                <a:lnTo>
                  <a:pt x="0" y="194173"/>
                </a:lnTo>
                <a:lnTo>
                  <a:pt x="120151" y="153518"/>
                </a:lnTo>
                <a:cubicBezTo>
                  <a:pt x="440924" y="53747"/>
                  <a:pt x="781973" y="0"/>
                  <a:pt x="1135576" y="0"/>
                </a:cubicBezTo>
                <a:close/>
              </a:path>
            </a:pathLst>
          </a:custGeom>
        </p:spPr>
      </p:pic>
      <p:sp>
        <p:nvSpPr>
          <p:cNvPr id="18" name="Прямоугольник с двумя скругленными противолежащими углами 17"/>
          <p:cNvSpPr/>
          <p:nvPr/>
        </p:nvSpPr>
        <p:spPr>
          <a:xfrm>
            <a:off x="2399251" y="746257"/>
            <a:ext cx="9600662" cy="605909"/>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tIns="0" bIns="0">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ДОКТОР </a:t>
            </a:r>
            <a:r>
              <a:rPr lang="ru-RU" sz="1400" dirty="0">
                <a:latin typeface="Calibri" panose="020F0502020204030204" pitchFamily="34" charset="0"/>
              </a:rPr>
              <a:t>МЕДИЦИНСКИХ </a:t>
            </a:r>
            <a:r>
              <a:rPr lang="ru-RU" sz="1400" dirty="0" smtClean="0">
                <a:latin typeface="Calibri" panose="020F0502020204030204" pitchFamily="34" charset="0"/>
              </a:rPr>
              <a:t>НАУК, </a:t>
            </a:r>
            <a:r>
              <a:rPr lang="ru-RU" sz="1400" dirty="0">
                <a:latin typeface="Calibri" panose="020F0502020204030204" pitchFamily="34" charset="0"/>
              </a:rPr>
              <a:t>ЗАВЕДУЮЩИЙ КАФЕДРОЙ ОРТОПЕДИЧЕСКОЙ СТОМАТОЛОГИИ И ЧЕЛЮСТНО-ЛИЦЕВОЙ ХИРУРГИИ с КУРСОМ ИДПО БГМУ</a:t>
            </a:r>
          </a:p>
        </p:txBody>
      </p:sp>
      <p:sp>
        <p:nvSpPr>
          <p:cNvPr id="8" name="Текст 7">
            <a:extLst>
              <a:ext uri="{FF2B5EF4-FFF2-40B4-BE49-F238E27FC236}">
                <a16:creationId xmlns:a16="http://schemas.microsoft.com/office/drawing/2014/main" id="{A98C920F-FE29-4D43-90EC-355F494088EC}"/>
              </a:ext>
            </a:extLst>
          </p:cNvPr>
          <p:cNvSpPr>
            <a:spLocks noGrp="1"/>
          </p:cNvSpPr>
          <p:nvPr>
            <p:ph type="body" sz="quarter" idx="11"/>
          </p:nvPr>
        </p:nvSpPr>
        <p:spPr>
          <a:xfrm>
            <a:off x="3607266" y="1432759"/>
            <a:ext cx="8392647" cy="5189777"/>
          </a:xfrm>
        </p:spPr>
        <p:txBody>
          <a:bodyPr>
            <a:noAutofit/>
          </a:bodyPr>
          <a:lstStyle/>
          <a:p>
            <a:pPr marL="0" indent="0" algn="just">
              <a:lnSpc>
                <a:spcPct val="100000"/>
              </a:lnSpc>
              <a:spcBef>
                <a:spcPts val="0"/>
              </a:spcBef>
              <a:buNone/>
            </a:pPr>
            <a:r>
              <a:rPr lang="ru-RU" sz="1100" dirty="0">
                <a:latin typeface="Calibri" panose="020F0502020204030204" pitchFamily="34" charset="0"/>
              </a:rPr>
              <a:t>	</a:t>
            </a:r>
            <a:r>
              <a:rPr lang="ru-RU" sz="1100" b="1" dirty="0">
                <a:latin typeface="Calibri" panose="020F0502020204030204" pitchFamily="34" charset="0"/>
              </a:rPr>
              <a:t>Аверьянов Сергей Витальевич</a:t>
            </a:r>
            <a:r>
              <a:rPr lang="ru-RU" sz="1100" dirty="0">
                <a:latin typeface="Calibri" panose="020F0502020204030204" pitchFamily="34" charset="0"/>
              </a:rPr>
              <a:t>, 1970 года рождения, родился в городе Белорецке. После окончания средней школы поступил в Башкирский государственный медицинский университет и с отличием его закончил в 1994 году. С 1995 по 1997 годы проходил обучение в клинической ординатуре по специальности «Ортодонтия». В 1999 году защитил кандидатскую диссертацию, а в 2010 году-докторскую. </a:t>
            </a:r>
          </a:p>
          <a:p>
            <a:pPr marL="0" indent="0" algn="just">
              <a:lnSpc>
                <a:spcPct val="100000"/>
              </a:lnSpc>
              <a:spcBef>
                <a:spcPts val="0"/>
              </a:spcBef>
              <a:buNone/>
            </a:pPr>
            <a:r>
              <a:rPr lang="ru-RU" sz="1100" dirty="0" smtClean="0">
                <a:latin typeface="Calibri" panose="020F0502020204030204" pitchFamily="34" charset="0"/>
              </a:rPr>
              <a:t>	Им </a:t>
            </a:r>
            <a:r>
              <a:rPr lang="ru-RU" sz="1100" dirty="0">
                <a:latin typeface="Calibri" panose="020F0502020204030204" pitchFamily="34" charset="0"/>
              </a:rPr>
              <a:t>опубликовано 635 научных публикаций, 21 монография, 22 учебных пособия с грифом УМО МЗ РФ, 39 методических рекомендаций для студентов и врачей, 8 патентов. Аверьянов С.В. является соавтором Национального руководства «Детская терапевтическая стоматология», «Ортодонтия». Постоянно повышает свой профессиональный уровень путем изучения современной новейшей специальной литературы, посещения выездных семинаров ведущих стоматологов. Аверьянов С.В. выступает с докладами на съездах ортодонтов России (г. Москва), а также на ежегодных Всероссийских и республиканских конференциях стоматологов.</a:t>
            </a:r>
          </a:p>
          <a:p>
            <a:pPr marL="0" indent="0" algn="just">
              <a:lnSpc>
                <a:spcPct val="100000"/>
              </a:lnSpc>
              <a:spcBef>
                <a:spcPts val="0"/>
              </a:spcBef>
              <a:buNone/>
            </a:pPr>
            <a:r>
              <a:rPr lang="ru-RU" sz="1100" dirty="0">
                <a:latin typeface="Calibri" panose="020F0502020204030204" pitchFamily="34" charset="0"/>
              </a:rPr>
              <a:t>	Аверьянов С.В. в настоящее время ведет лечебно-консультативный прием больных в клинической стоматологической поликлинике Башкирского государственного медицинского университета, внедряя в лечебный процесс передовые методы профилактики лечения зубочелюстно-лицевых аномалий у детей. Им много сделано для развития стоматологической службы в Республике Башкортостан. Аверьянов С.В. принимает самое активное участие во всесторонних исследованиях кафедры, направленных на изучение стоматологической заболеваемости и разработки комплекса мероприятий по охране и укреплению здоровья, совершенствованию организации стоматологического обслуживания. Аверьянов С.В. проводит обучение студентов, ординаторов и слушателей института последипломного образования. </a:t>
            </a:r>
          </a:p>
          <a:p>
            <a:pPr marL="0" indent="0" algn="just">
              <a:lnSpc>
                <a:spcPct val="100000"/>
              </a:lnSpc>
              <a:spcBef>
                <a:spcPts val="0"/>
              </a:spcBef>
              <a:buNone/>
            </a:pPr>
            <a:r>
              <a:rPr lang="ru-RU" sz="1100" dirty="0">
                <a:latin typeface="Calibri" panose="020F0502020204030204" pitchFamily="34" charset="0"/>
              </a:rPr>
              <a:t>	Всё свободное время Аверьянов Сергей Витальевич посвящает своей семье. Является любящим мужем и вместе с супругой они воспитывают дочь, которая решила отчасти пойти по стопам своего отца и поступила в Башкирский государственный медицинский университет и уже учится на 5 курсе.</a:t>
            </a:r>
          </a:p>
          <a:p>
            <a:pPr marL="0" indent="0" algn="just">
              <a:lnSpc>
                <a:spcPct val="100000"/>
              </a:lnSpc>
              <a:spcBef>
                <a:spcPts val="0"/>
              </a:spcBef>
              <a:buNone/>
            </a:pPr>
            <a:r>
              <a:rPr lang="ru-RU" sz="1100" dirty="0">
                <a:latin typeface="Calibri" panose="020F0502020204030204" pitchFamily="34" charset="0"/>
              </a:rPr>
              <a:t>За время работы он заслужил уважение коллег, учеников, а также пациентов. Сергей Витальевич проявил себя грамотным, квалифицированным специалистом и талантливым организатором, умеющим оперативно решать самые сложные вопросы, отличается высокой работоспособностью и требовательностью. Преданность работе не осталась незамеченной и за добросовестную работу и достигнутые успехи в производственных показателях неоднократно Сергей Витальевич отмечался благодарностями клинической стоматологической поликлинике Башкирского государственного медицинского университета, грамотами клинической стоматологической поликлиники Башкирского государственного медицинского университета, БГМУ, за добросовестную и безупречную работу награждён почётной грамотой Министерства здравоохранения Республики Башкортостан.</a:t>
            </a:r>
          </a:p>
          <a:p>
            <a:pPr marL="0" indent="0" algn="just">
              <a:lnSpc>
                <a:spcPct val="100000"/>
              </a:lnSpc>
              <a:spcBef>
                <a:spcPts val="0"/>
              </a:spcBef>
              <a:buNone/>
            </a:pPr>
            <a:r>
              <a:rPr lang="ru-RU" sz="1100" dirty="0">
                <a:latin typeface="Calibri" panose="020F0502020204030204" pitchFamily="34" charset="0"/>
              </a:rPr>
              <a:t>	Аверьянов Сергей Витальевич является «Отличником Здравоохранения Российской Федерации», Заслуженным врачом Республики Башкортостан, награждён Стоматологической Ассоциацией России «Отличник стоматологии», «За заслуги перед стоматологией», а также награжден почетным званием «Заслуженный стоматолог».</a:t>
            </a:r>
          </a:p>
          <a:p>
            <a:pPr marL="0" indent="0" algn="just">
              <a:buNone/>
            </a:pPr>
            <a:endParaRPr lang="ru-RU" sz="1100" dirty="0">
              <a:latin typeface="Calibri" panose="020F0502020204030204" pitchFamily="34" charset="0"/>
            </a:endParaRPr>
          </a:p>
        </p:txBody>
      </p:sp>
      <p:sp>
        <p:nvSpPr>
          <p:cNvPr id="19" name="Заголовок 7">
            <a:extLst>
              <a:ext uri="{FF2B5EF4-FFF2-40B4-BE49-F238E27FC236}">
                <a16:creationId xmlns:a16="http://schemas.microsoft.com/office/drawing/2014/main" id="{03CA7895-7535-4BFD-B846-5012B193B761}"/>
              </a:ext>
            </a:extLst>
          </p:cNvPr>
          <p:cNvSpPr txBox="1">
            <a:spLocks/>
          </p:cNvSpPr>
          <p:nvPr/>
        </p:nvSpPr>
        <p:spPr>
          <a:xfrm>
            <a:off x="3203675" y="213075"/>
            <a:ext cx="6955393" cy="60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ru-RU" sz="3500" dirty="0">
                <a:latin typeface="Calibri" panose="020F0502020204030204" pitchFamily="34" charset="0"/>
              </a:rPr>
              <a:t>АВЕРЬЯНОВ </a:t>
            </a:r>
            <a:r>
              <a:rPr lang="ru-RU" sz="3500" dirty="0">
                <a:solidFill>
                  <a:srgbClr val="0070C0"/>
                </a:solidFill>
                <a:latin typeface="Calibri" panose="020F0502020204030204" pitchFamily="34" charset="0"/>
              </a:rPr>
              <a:t>СЕРГЕЙ ВИТАЛЬЕВИЧ</a:t>
            </a:r>
          </a:p>
        </p:txBody>
      </p:sp>
    </p:spTree>
    <p:extLst>
      <p:ext uri="{BB962C8B-B14F-4D97-AF65-F5344CB8AC3E}">
        <p14:creationId xmlns:p14="http://schemas.microsoft.com/office/powerpoint/2010/main" val="252609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 y="2726"/>
            <a:ext cx="12209252" cy="6863900"/>
          </a:xfrm>
          <a:prstGeom prst="rect">
            <a:avLst/>
          </a:prstGeom>
          <a:noFill/>
          <a:ln>
            <a:noFill/>
          </a:ln>
        </p:spPr>
      </p:pic>
      <p:sp>
        <p:nvSpPr>
          <p:cNvPr id="7" name="Заголовок 6">
            <a:extLst>
              <a:ext uri="{FF2B5EF4-FFF2-40B4-BE49-F238E27FC236}">
                <a16:creationId xmlns:a16="http://schemas.microsoft.com/office/drawing/2014/main" id="{9CB5E0D7-A100-4360-B842-E165E2E10A95}"/>
              </a:ext>
            </a:extLst>
          </p:cNvPr>
          <p:cNvSpPr>
            <a:spLocks noGrp="1"/>
          </p:cNvSpPr>
          <p:nvPr>
            <p:ph type="title"/>
          </p:nvPr>
        </p:nvSpPr>
        <p:spPr>
          <a:xfrm>
            <a:off x="4152374" y="262287"/>
            <a:ext cx="5438008" cy="498875"/>
          </a:xfrm>
        </p:spPr>
        <p:txBody>
          <a:bodyPr>
            <a:noAutofit/>
          </a:bodyPr>
          <a:lstStyle/>
          <a:p>
            <a:r>
              <a:rPr lang="ru-RU" sz="3500" cap="all" dirty="0">
                <a:latin typeface="Calibri" panose="020F0502020204030204" pitchFamily="34" charset="0"/>
              </a:rPr>
              <a:t>Петров </a:t>
            </a:r>
            <a:r>
              <a:rPr lang="ru-RU" sz="3500" cap="all" dirty="0">
                <a:solidFill>
                  <a:srgbClr val="0070C0"/>
                </a:solidFill>
                <a:latin typeface="Calibri" panose="020F0502020204030204" pitchFamily="34" charset="0"/>
              </a:rPr>
              <a:t>Петр Иванович</a:t>
            </a:r>
          </a:p>
        </p:txBody>
      </p:sp>
      <p:pic>
        <p:nvPicPr>
          <p:cNvPr id="5" name="Рисунок 4">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885674" y="378375"/>
            <a:ext cx="266700" cy="266700"/>
          </a:xfrm>
          <a:prstGeom prst="rect">
            <a:avLst/>
          </a:prstGeom>
        </p:spPr>
      </p:pic>
      <p:grpSp>
        <p:nvGrpSpPr>
          <p:cNvPr id="10" name="Группа 9">
            <a:extLst>
              <a:ext uri="{FF2B5EF4-FFF2-40B4-BE49-F238E27FC236}">
                <a16:creationId xmlns:a16="http://schemas.microsoft.com/office/drawing/2014/main" id="{95C691DB-68BF-4C8D-A575-7EBB0EE0C76A}"/>
              </a:ext>
            </a:extLst>
          </p:cNvPr>
          <p:cNvGrpSpPr/>
          <p:nvPr/>
        </p:nvGrpSpPr>
        <p:grpSpPr>
          <a:xfrm>
            <a:off x="4152374" y="-8794"/>
            <a:ext cx="2844750" cy="286020"/>
            <a:chOff x="9347250" y="37980"/>
            <a:chExt cx="2844750" cy="286020"/>
          </a:xfrm>
        </p:grpSpPr>
        <p:sp>
          <p:nvSpPr>
            <p:cNvPr id="11" name="Прямоугольник 10">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3" name="Прямоугольник 12">
            <a:extLst>
              <a:ext uri="{FF2B5EF4-FFF2-40B4-BE49-F238E27FC236}">
                <a16:creationId xmlns:a16="http://schemas.microsoft.com/office/drawing/2014/main" id="{AB09B1CA-EBC3-45ED-866C-A928D25B7DCC}"/>
              </a:ext>
            </a:extLst>
          </p:cNvPr>
          <p:cNvSpPr/>
          <p:nvPr/>
        </p:nvSpPr>
        <p:spPr>
          <a:xfrm>
            <a:off x="8308" y="-8944"/>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4" name="Группа 13">
            <a:extLst>
              <a:ext uri="{FF2B5EF4-FFF2-40B4-BE49-F238E27FC236}">
                <a16:creationId xmlns:a16="http://schemas.microsoft.com/office/drawing/2014/main" id="{7822E466-855B-4442-A397-FDD24D99F19E}"/>
              </a:ext>
            </a:extLst>
          </p:cNvPr>
          <p:cNvGrpSpPr/>
          <p:nvPr/>
        </p:nvGrpSpPr>
        <p:grpSpPr>
          <a:xfrm>
            <a:off x="10186" y="6592126"/>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7" name="Прямоугольник 16">
            <a:extLst>
              <a:ext uri="{FF2B5EF4-FFF2-40B4-BE49-F238E27FC236}">
                <a16:creationId xmlns:a16="http://schemas.microsoft.com/office/drawing/2014/main" id="{E8176F4C-DDB5-47C0-9A2D-BC6D072E2A86}"/>
              </a:ext>
            </a:extLst>
          </p:cNvPr>
          <p:cNvSpPr/>
          <p:nvPr/>
        </p:nvSpPr>
        <p:spPr>
          <a:xfrm>
            <a:off x="8626" y="6767626"/>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8" name="Прямоугольник с двумя скругленными противолежащими углами 17"/>
          <p:cNvSpPr/>
          <p:nvPr/>
        </p:nvSpPr>
        <p:spPr>
          <a:xfrm>
            <a:off x="382772" y="835150"/>
            <a:ext cx="11617142" cy="605909"/>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tIns="0" bIns="0">
            <a:spAutoFit/>
          </a:bodyPr>
          <a:lstStyle/>
          <a:p>
            <a:pPr algn="just"/>
            <a:r>
              <a:rPr lang="ru-RU" sz="1400" dirty="0" smtClean="0">
                <a:latin typeface="Calibri" panose="020F0502020204030204" pitchFamily="34" charset="0"/>
              </a:rPr>
              <a:t>ВРАЧ-СТОМАТОЛОГ, КАНДИДАТ МЕДИЦИНСКИХ НАУК, ДОЦЕНТ </a:t>
            </a:r>
            <a:r>
              <a:rPr lang="ru-RU" sz="1400" dirty="0" smtClean="0"/>
              <a:t>КАФЕДРЫ ОРТОПЕДИЧЕСКОЙ СТОМАТОЛОГИИ С КУРСАМИ  ИДПО ФГБОУ ВО БГМУ МИНЗДРАВА РОССИИ,</a:t>
            </a:r>
            <a:r>
              <a:rPr lang="ru-RU" sz="1400" dirty="0" smtClean="0">
                <a:latin typeface="Calibri" panose="020F0502020204030204" pitchFamily="34" charset="0"/>
              </a:rPr>
              <a:t> НАРОДНЫЙ АКАДЕМИК «ЧУВАШСКОЙ НАРОДНОЙ АКАДЕМИИ НАУК И ИСКУССТВ»</a:t>
            </a:r>
            <a:endParaRPr lang="ru-RU" sz="1400" dirty="0">
              <a:latin typeface="Calibri" panose="020F0502020204030204" pitchFamily="34" charset="0"/>
            </a:endParaRPr>
          </a:p>
        </p:txBody>
      </p:sp>
      <p:sp>
        <p:nvSpPr>
          <p:cNvPr id="8" name="Текст 7">
            <a:extLst>
              <a:ext uri="{FF2B5EF4-FFF2-40B4-BE49-F238E27FC236}">
                <a16:creationId xmlns:a16="http://schemas.microsoft.com/office/drawing/2014/main" id="{A98C920F-FE29-4D43-90EC-355F494088EC}"/>
              </a:ext>
            </a:extLst>
          </p:cNvPr>
          <p:cNvSpPr>
            <a:spLocks noGrp="1"/>
          </p:cNvSpPr>
          <p:nvPr>
            <p:ph type="body" sz="quarter" idx="11"/>
          </p:nvPr>
        </p:nvSpPr>
        <p:spPr>
          <a:xfrm>
            <a:off x="3567960" y="1678178"/>
            <a:ext cx="8486199" cy="4994395"/>
          </a:xfrm>
        </p:spPr>
        <p:txBody>
          <a:bodyPr>
            <a:noAutofit/>
          </a:bodyPr>
          <a:lstStyle/>
          <a:p>
            <a:pPr marL="0" indent="0" algn="just">
              <a:lnSpc>
                <a:spcPct val="100000"/>
              </a:lnSpc>
              <a:spcBef>
                <a:spcPts val="0"/>
              </a:spcBef>
              <a:buNone/>
            </a:pPr>
            <a:r>
              <a:rPr lang="ru-RU" sz="1200" b="1" dirty="0" smtClean="0"/>
              <a:t>	Петров </a:t>
            </a:r>
            <a:r>
              <a:rPr lang="ru-RU" sz="1200" b="1" dirty="0"/>
              <a:t>Петр </a:t>
            </a:r>
            <a:r>
              <a:rPr lang="ru-RU" sz="1200" b="1" dirty="0" smtClean="0"/>
              <a:t>Иванович</a:t>
            </a:r>
            <a:r>
              <a:rPr lang="ru-RU" sz="1200" dirty="0"/>
              <a:t> </a:t>
            </a:r>
            <a:r>
              <a:rPr lang="ru-RU" sz="1200" dirty="0" smtClean="0"/>
              <a:t>родился </a:t>
            </a:r>
            <a:r>
              <a:rPr lang="ru-RU" sz="1200" dirty="0"/>
              <a:t>23 сентября 1956 года в д. Николаевка </a:t>
            </a:r>
            <a:r>
              <a:rPr lang="ru-RU" sz="1200" dirty="0" err="1"/>
              <a:t>Кармаскалинского</a:t>
            </a:r>
            <a:r>
              <a:rPr lang="ru-RU" sz="1200" dirty="0"/>
              <a:t> района Башкирской АССР. </a:t>
            </a:r>
            <a:r>
              <a:rPr lang="ru-RU" sz="1200" dirty="0" smtClean="0"/>
              <a:t> После </a:t>
            </a:r>
            <a:r>
              <a:rPr lang="ru-RU" sz="1200" dirty="0"/>
              <a:t>школы поступил в Уфимское медицинское училище №1 на фельдшерское отделение, где учился с 1972 по 1976 </a:t>
            </a:r>
            <a:r>
              <a:rPr lang="ru-RU" sz="1200" dirty="0" err="1"/>
              <a:t>г.г</a:t>
            </a:r>
            <a:r>
              <a:rPr lang="ru-RU" sz="1200" dirty="0"/>
              <a:t>. </a:t>
            </a:r>
            <a:endParaRPr lang="ru-RU" sz="1200" dirty="0" smtClean="0"/>
          </a:p>
          <a:p>
            <a:pPr marL="0" indent="0" algn="just">
              <a:lnSpc>
                <a:spcPct val="100000"/>
              </a:lnSpc>
              <a:spcBef>
                <a:spcPts val="0"/>
              </a:spcBef>
              <a:buNone/>
            </a:pPr>
            <a:r>
              <a:rPr lang="ru-RU" sz="1200" dirty="0" smtClean="0"/>
              <a:t>С </a:t>
            </a:r>
            <a:r>
              <a:rPr lang="ru-RU" sz="1200" dirty="0"/>
              <a:t>1976-1978 </a:t>
            </a:r>
            <a:r>
              <a:rPr lang="ru-RU" sz="1200" dirty="0" err="1"/>
              <a:t>г.г</a:t>
            </a:r>
            <a:r>
              <a:rPr lang="ru-RU" sz="1200" dirty="0"/>
              <a:t>. служил в Советской Армии. </a:t>
            </a:r>
            <a:endParaRPr lang="ru-RU" sz="1200" dirty="0" smtClean="0"/>
          </a:p>
          <a:p>
            <a:pPr marL="0" indent="0" algn="just">
              <a:lnSpc>
                <a:spcPct val="100000"/>
              </a:lnSpc>
              <a:spcBef>
                <a:spcPts val="0"/>
              </a:spcBef>
              <a:buNone/>
            </a:pPr>
            <a:r>
              <a:rPr lang="ru-RU" sz="1200" dirty="0" smtClean="0"/>
              <a:t>С </a:t>
            </a:r>
            <a:r>
              <a:rPr lang="ru-RU" sz="1200" dirty="0"/>
              <a:t>1978 по 1983 </a:t>
            </a:r>
            <a:r>
              <a:rPr lang="ru-RU" sz="1200" dirty="0" err="1"/>
              <a:t>г.г</a:t>
            </a:r>
            <a:r>
              <a:rPr lang="ru-RU" sz="1200" dirty="0"/>
              <a:t>. учился на стоматологическом факультете Башкирского государственного медицинского института (БГМИ), параллельно – в заочном Народном университете искусств. </a:t>
            </a:r>
            <a:endParaRPr lang="ru-RU" sz="1200" dirty="0" smtClean="0"/>
          </a:p>
          <a:p>
            <a:pPr marL="0" indent="0" algn="just">
              <a:lnSpc>
                <a:spcPct val="100000"/>
              </a:lnSpc>
              <a:spcBef>
                <a:spcPts val="0"/>
              </a:spcBef>
              <a:buNone/>
            </a:pPr>
            <a:r>
              <a:rPr lang="ru-RU" sz="1200" dirty="0" smtClean="0"/>
              <a:t>С </a:t>
            </a:r>
            <a:r>
              <a:rPr lang="ru-RU" sz="1200" dirty="0"/>
              <a:t>1983 по 1988 </a:t>
            </a:r>
            <a:r>
              <a:rPr lang="ru-RU" sz="1200" dirty="0" err="1"/>
              <a:t>г.г</a:t>
            </a:r>
            <a:r>
              <a:rPr lang="ru-RU" sz="1200" dirty="0"/>
              <a:t>. работал врачом-</a:t>
            </a:r>
            <a:r>
              <a:rPr lang="ru-RU" sz="1200" dirty="0" err="1"/>
              <a:t>ортодонтом</a:t>
            </a:r>
            <a:r>
              <a:rPr lang="ru-RU" sz="1200" dirty="0"/>
              <a:t> в детской стоматологической поликлинике №3 </a:t>
            </a:r>
            <a:r>
              <a:rPr lang="ru-RU" sz="1200" dirty="0" err="1"/>
              <a:t>г.Уфы</a:t>
            </a:r>
            <a:r>
              <a:rPr lang="ru-RU" sz="1200" dirty="0"/>
              <a:t>. </a:t>
            </a:r>
            <a:endParaRPr lang="ru-RU" sz="1200" dirty="0" smtClean="0"/>
          </a:p>
          <a:p>
            <a:pPr marL="0" indent="0" algn="just">
              <a:lnSpc>
                <a:spcPct val="100000"/>
              </a:lnSpc>
              <a:spcBef>
                <a:spcPts val="0"/>
              </a:spcBef>
              <a:buNone/>
            </a:pPr>
            <a:r>
              <a:rPr lang="ru-RU" sz="1200" dirty="0" smtClean="0"/>
              <a:t>С </a:t>
            </a:r>
            <a:r>
              <a:rPr lang="ru-RU" sz="1200" dirty="0"/>
              <a:t>1988 по 1991г.г. - ассистентом кафедры ортопедической стоматологии </a:t>
            </a:r>
            <a:r>
              <a:rPr lang="ru-RU" sz="1200" dirty="0" smtClean="0"/>
              <a:t>БГМИ,. </a:t>
            </a:r>
          </a:p>
          <a:p>
            <a:pPr marL="0" indent="0" algn="just">
              <a:lnSpc>
                <a:spcPct val="100000"/>
              </a:lnSpc>
              <a:spcBef>
                <a:spcPts val="0"/>
              </a:spcBef>
              <a:buNone/>
            </a:pPr>
            <a:r>
              <a:rPr lang="ru-RU" sz="1200" dirty="0" smtClean="0"/>
              <a:t>С </a:t>
            </a:r>
            <a:r>
              <a:rPr lang="ru-RU" sz="1200" dirty="0"/>
              <a:t>1991 г. учился в очной целевой аспирантуре Московского медицинского стоматологического института им. Н. А. Семашко. </a:t>
            </a:r>
            <a:endParaRPr lang="ru-RU" sz="1200" dirty="0" smtClean="0"/>
          </a:p>
          <a:p>
            <a:pPr marL="0" indent="0" algn="just">
              <a:lnSpc>
                <a:spcPct val="100000"/>
              </a:lnSpc>
              <a:spcBef>
                <a:spcPts val="0"/>
              </a:spcBef>
              <a:buNone/>
            </a:pPr>
            <a:r>
              <a:rPr lang="ru-RU" sz="1200" dirty="0" smtClean="0"/>
              <a:t>В </a:t>
            </a:r>
            <a:r>
              <a:rPr lang="ru-RU" sz="1200" dirty="0"/>
              <a:t>1994 г. защитил кандидатскую диссертацию на тему "Диагностика и профилактика нарушения дикции при ортопедическом лечении с использованием пластиночных протезов". </a:t>
            </a:r>
            <a:endParaRPr lang="ru-RU" sz="1200" dirty="0" smtClean="0"/>
          </a:p>
          <a:p>
            <a:pPr marL="0" indent="0" algn="just">
              <a:lnSpc>
                <a:spcPct val="100000"/>
              </a:lnSpc>
              <a:spcBef>
                <a:spcPts val="0"/>
              </a:spcBef>
              <a:buNone/>
            </a:pPr>
            <a:r>
              <a:rPr lang="ru-RU" sz="1200" dirty="0" smtClean="0"/>
              <a:t>С </a:t>
            </a:r>
            <a:r>
              <a:rPr lang="ru-RU" sz="1200" dirty="0"/>
              <a:t>1994 по 2003 годы  -  ассистент (с 2003 по 2010 </a:t>
            </a:r>
            <a:r>
              <a:rPr lang="ru-RU" sz="1200" dirty="0" err="1"/>
              <a:t>г.г</a:t>
            </a:r>
            <a:r>
              <a:rPr lang="ru-RU" sz="1200" dirty="0"/>
              <a:t>. – доцент) кафедры ортопедической стоматологии в БГМУ. </a:t>
            </a:r>
            <a:endParaRPr lang="ru-RU" sz="1200" dirty="0" smtClean="0"/>
          </a:p>
          <a:p>
            <a:pPr marL="0" indent="0" algn="just">
              <a:lnSpc>
                <a:spcPct val="100000"/>
              </a:lnSpc>
              <a:spcBef>
                <a:spcPts val="0"/>
              </a:spcBef>
              <a:buNone/>
            </a:pPr>
            <a:r>
              <a:rPr lang="ru-RU" sz="1200" dirty="0" smtClean="0"/>
              <a:t>С </a:t>
            </a:r>
            <a:r>
              <a:rPr lang="ru-RU" sz="1200" dirty="0"/>
              <a:t>2010 года - доцент кафедры стоматологии и челюстно-лицевой хирургии института последипломного образования (ИДПО) БГМУ. Статей – 94, монографий – 1, учебно-методических работ – 12, патентов – 2 («Способ диагностики на­рушения дикции», «Способ лечения негативных переживаний»).</a:t>
            </a:r>
          </a:p>
          <a:p>
            <a:pPr marL="0" indent="0" algn="just">
              <a:lnSpc>
                <a:spcPct val="100000"/>
              </a:lnSpc>
              <a:spcBef>
                <a:spcPts val="0"/>
              </a:spcBef>
              <a:buNone/>
            </a:pPr>
            <a:r>
              <a:rPr lang="ru-RU" sz="1200" dirty="0"/>
              <a:t>	Основное научное направление – профилактика профессиональных заболеваний у врачей-стоматологов, краеведение, генеалогия. На сегодняшний день в его родословном древе более 96 тысяч персон. Многократно выставлял  свое древо на показ широкой аудитории в телевизионных каналах «Вся Уфа», «БСТ», «Россия-24», «</a:t>
            </a:r>
            <a:r>
              <a:rPr lang="en-US" sz="1200" dirty="0"/>
              <a:t>Life</a:t>
            </a:r>
            <a:r>
              <a:rPr lang="ru-RU" sz="1200" dirty="0"/>
              <a:t>», радио «Спутник - </a:t>
            </a:r>
            <a:r>
              <a:rPr lang="en-US" sz="1200" dirty="0"/>
              <a:t>FM</a:t>
            </a:r>
            <a:r>
              <a:rPr lang="ru-RU" sz="1200" dirty="0"/>
              <a:t>», в интернет газетах «</a:t>
            </a:r>
            <a:r>
              <a:rPr lang="ru-RU" sz="1200" dirty="0" err="1"/>
              <a:t>Уфагоробзор</a:t>
            </a:r>
            <a:r>
              <a:rPr lang="ru-RU" sz="1200" dirty="0"/>
              <a:t>», «Комсомольская правда», «Аргументы и факты». Отмечен дипломом  лауреата Республиканского конкурса на лучшее составление родословной в номинации «За доскональное, подробное изучение родословной (2009), «За </a:t>
            </a:r>
            <a:r>
              <a:rPr lang="ru-RU" sz="1200" dirty="0" err="1"/>
              <a:t>шежере</a:t>
            </a:r>
            <a:r>
              <a:rPr lang="ru-RU" sz="1200" dirty="0"/>
              <a:t> с самыми глубокими корнями» (2010), письменной благодарностью Чувашского национального конгресса (2013), дипломом победителя межрегионального конкурса генеалогических древ за «</a:t>
            </a:r>
            <a:r>
              <a:rPr lang="ru-RU" sz="1200" dirty="0" err="1"/>
              <a:t>Йăх-несĕлсен</a:t>
            </a:r>
            <a:r>
              <a:rPr lang="ru-RU" sz="1200" dirty="0"/>
              <a:t> </a:t>
            </a:r>
            <a:r>
              <a:rPr lang="ru-RU" sz="1200" dirty="0" err="1"/>
              <a:t>тымарĕсене</a:t>
            </a:r>
            <a:r>
              <a:rPr lang="ru-RU" sz="1200" dirty="0"/>
              <a:t> </a:t>
            </a:r>
            <a:r>
              <a:rPr lang="ru-RU" sz="1200" dirty="0" err="1"/>
              <a:t>тĕпчесе</a:t>
            </a:r>
            <a:r>
              <a:rPr lang="ru-RU" sz="1200" dirty="0"/>
              <a:t> </a:t>
            </a:r>
            <a:r>
              <a:rPr lang="ru-RU" sz="1200" dirty="0" err="1"/>
              <a:t>пысăк</a:t>
            </a:r>
            <a:r>
              <a:rPr lang="ru-RU" sz="1200" dirty="0"/>
              <a:t> </a:t>
            </a:r>
            <a:r>
              <a:rPr lang="ru-RU" sz="1200" dirty="0" err="1"/>
              <a:t>çитĕнÿсем</a:t>
            </a:r>
            <a:r>
              <a:rPr lang="ru-RU" sz="1200" dirty="0"/>
              <a:t> </a:t>
            </a:r>
            <a:r>
              <a:rPr lang="ru-RU" sz="1200" dirty="0" err="1"/>
              <a:t>тунăшăн</a:t>
            </a:r>
            <a:r>
              <a:rPr lang="ru-RU" sz="1200" dirty="0"/>
              <a:t>» (2014).  За многолетний труд по исследованию и составлению родословного древа награжден серебренным орденом </a:t>
            </a:r>
            <a:r>
              <a:rPr lang="ru-RU" sz="1200" dirty="0" err="1"/>
              <a:t>Н.В.Никольского</a:t>
            </a:r>
            <a:r>
              <a:rPr lang="ru-RU" sz="1200" dirty="0"/>
              <a:t> (2013), за активную пропаганду наследия </a:t>
            </a:r>
            <a:r>
              <a:rPr lang="ru-RU" sz="1200" dirty="0" err="1"/>
              <a:t>П.М.Миронова</a:t>
            </a:r>
            <a:r>
              <a:rPr lang="ru-RU" sz="1200" dirty="0"/>
              <a:t> - медалью просветителя </a:t>
            </a:r>
            <a:r>
              <a:rPr lang="ru-RU" sz="1200" dirty="0" err="1"/>
              <a:t>П.М.Миронова</a:t>
            </a:r>
            <a:r>
              <a:rPr lang="ru-RU" sz="1200" dirty="0"/>
              <a:t> (2016). За многолетний добросовестный труд в 2022 году награжден почетной грамотой МЗ РФ.</a:t>
            </a:r>
          </a:p>
          <a:p>
            <a:pPr marL="0" indent="0" algn="just">
              <a:buNone/>
            </a:pPr>
            <a:endParaRPr lang="ru-RU" sz="950" dirty="0">
              <a:latin typeface="Calibri" panose="020F0502020204030204" pitchFamily="34" charset="0"/>
            </a:endParaRPr>
          </a:p>
        </p:txBody>
      </p:sp>
      <p:pic>
        <p:nvPicPr>
          <p:cNvPr id="1026" name="Picture 2" descr="E:\Энциклопедия\Петров\IMG_94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92" r="2473"/>
          <a:stretch/>
        </p:blipFill>
        <p:spPr bwMode="auto">
          <a:xfrm>
            <a:off x="214551" y="1950960"/>
            <a:ext cx="3258491" cy="444883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7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699348" y="165395"/>
            <a:ext cx="8346000" cy="452600"/>
          </a:xfrm>
        </p:spPr>
        <p:txBody>
          <a:bodyPr>
            <a:noAutofit/>
          </a:bodyPr>
          <a:lstStyle/>
          <a:p>
            <a:pPr algn="l"/>
            <a:r>
              <a:rPr lang="ru-RU" sz="3500" b="1" dirty="0">
                <a:latin typeface="Calibri" panose="020F0502020204030204" pitchFamily="34" charset="0"/>
              </a:rPr>
              <a:t>АКМАЛОВА </a:t>
            </a:r>
            <a:r>
              <a:rPr lang="ru-RU" sz="3500" b="1" dirty="0">
                <a:solidFill>
                  <a:srgbClr val="0070C0"/>
                </a:solidFill>
                <a:latin typeface="Calibri" panose="020F0502020204030204" pitchFamily="34" charset="0"/>
              </a:rPr>
              <a:t>ГЮЗЕЛЬ МАРАТОВНА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754401" y="1231545"/>
            <a:ext cx="8245512" cy="4617748"/>
          </a:xfrm>
        </p:spPr>
        <p:txBody>
          <a:bodyPr>
            <a:noAutofit/>
          </a:bodyPr>
          <a:lstStyle/>
          <a:p>
            <a:pPr algn="just" defTabSz="540000">
              <a:spcBef>
                <a:spcPts val="0"/>
              </a:spcBef>
            </a:pPr>
            <a:r>
              <a:rPr lang="ru-RU" sz="1400" dirty="0">
                <a:latin typeface="Calibri" panose="020F0502020204030204" pitchFamily="34" charset="0"/>
              </a:rPr>
              <a:t>	</a:t>
            </a:r>
            <a:r>
              <a:rPr lang="ru-RU" sz="1400" b="1" dirty="0">
                <a:latin typeface="Calibri" panose="020F0502020204030204" pitchFamily="34" charset="0"/>
              </a:rPr>
              <a:t>Акмалова Гюзель Маратовна</a:t>
            </a:r>
            <a:r>
              <a:rPr lang="ru-RU" sz="1400" dirty="0">
                <a:latin typeface="Calibri" panose="020F0502020204030204" pitchFamily="34" charset="0"/>
              </a:rPr>
              <a:t> с 17 марта по 18 апреля 2008 года  проходила повышение квалификации по педагогике и психологии высшей школы  в ГОУ ВПО Российского государственного профессионально-педагогического университета по теме «Актуальные проблемы педагогики и психологии высшей школы», г. Екатеринбург. В 2014 году повышение квалификации по педагогике и психологии высшей школы  в МГГУ </a:t>
            </a:r>
            <a:r>
              <a:rPr lang="ru-RU" sz="1400" dirty="0" err="1">
                <a:latin typeface="Calibri" panose="020F0502020204030204" pitchFamily="34" charset="0"/>
              </a:rPr>
              <a:t>им.М.А.Шолохова</a:t>
            </a:r>
            <a:r>
              <a:rPr lang="ru-RU" sz="1400" dirty="0">
                <a:latin typeface="Calibri" panose="020F0502020204030204" pitchFamily="34" charset="0"/>
              </a:rPr>
              <a:t>, </a:t>
            </a:r>
            <a:r>
              <a:rPr lang="ru-RU" sz="1400" dirty="0" err="1">
                <a:latin typeface="Calibri" panose="020F0502020204030204" pitchFamily="34" charset="0"/>
              </a:rPr>
              <a:t>г.Москва</a:t>
            </a:r>
            <a:r>
              <a:rPr lang="ru-RU" sz="1400" dirty="0">
                <a:latin typeface="Calibri" panose="020F0502020204030204" pitchFamily="34" charset="0"/>
              </a:rPr>
              <a:t>. В 2002 и 2008 году - повышение квалификации  по специальности - стоматология терапевтическая при ГОУ ВПО Уральской государственной медицинской академии. С 20 мая по 15 июня 2013 года повышение квалификации по специальности «стоматология терапевтическая» при ИПО ГОУ ВПО БГМУ (сертификат А №1649189</a:t>
            </a:r>
            <a:r>
              <a:rPr lang="ru-RU" sz="1400" dirty="0" smtClean="0">
                <a:latin typeface="Calibri" panose="020F0502020204030204" pitchFamily="34" charset="0"/>
              </a:rPr>
              <a:t>).</a:t>
            </a:r>
            <a:br>
              <a:rPr lang="ru-RU" sz="1400" dirty="0" smtClean="0">
                <a:latin typeface="Calibri" panose="020F0502020204030204" pitchFamily="34" charset="0"/>
              </a:rPr>
            </a:br>
            <a:r>
              <a:rPr lang="ru-RU" sz="1400" dirty="0" smtClean="0">
                <a:latin typeface="Calibri" panose="020F0502020204030204" pitchFamily="34" charset="0"/>
              </a:rPr>
              <a:t>В </a:t>
            </a:r>
            <a:r>
              <a:rPr lang="ru-RU" sz="1400" dirty="0">
                <a:latin typeface="Calibri" panose="020F0502020204030204" pitchFamily="34" charset="0"/>
              </a:rPr>
              <a:t>2014 году подтверждена высшая категория по специальности «стоматология терапевтическая</a:t>
            </a:r>
            <a:r>
              <a:rPr lang="ru-RU" sz="1400" dirty="0" smtClean="0">
                <a:latin typeface="Calibri" panose="020F0502020204030204" pitchFamily="34" charset="0"/>
              </a:rPr>
              <a:t>»</a:t>
            </a:r>
            <a:br>
              <a:rPr lang="ru-RU" sz="1400" dirty="0" smtClean="0">
                <a:latin typeface="Calibri" panose="020F0502020204030204" pitchFamily="34" charset="0"/>
              </a:rPr>
            </a:br>
            <a:r>
              <a:rPr lang="ru-RU" sz="1400" dirty="0" smtClean="0">
                <a:latin typeface="Calibri" panose="020F0502020204030204" pitchFamily="34" charset="0"/>
              </a:rPr>
              <a:t>(</a:t>
            </a:r>
            <a:r>
              <a:rPr lang="ru-RU" sz="1400" dirty="0">
                <a:latin typeface="Calibri" panose="020F0502020204030204" pitchFamily="34" charset="0"/>
              </a:rPr>
              <a:t>уд. № 8230-09). С 2019 года – профессор кафедры стоматологии детского возраста и ортодонтии с курсом ИДПО БГМУ. </a:t>
            </a:r>
          </a:p>
          <a:p>
            <a:pPr algn="just" defTabSz="540000">
              <a:spcBef>
                <a:spcPts val="0"/>
              </a:spcBef>
            </a:pPr>
            <a:r>
              <a:rPr lang="ru-RU" sz="1400" dirty="0">
                <a:latin typeface="Calibri" panose="020F0502020204030204" pitchFamily="34" charset="0"/>
              </a:rPr>
              <a:t>	Стаж работы 15 лет. Преподаваемые дисциплины, курсы: терапевтическая стоматология 2, 3, 4, 5 курсы. Научные интересы: заболевания слизистой оболочки полости рта. </a:t>
            </a:r>
          </a:p>
          <a:p>
            <a:pPr algn="just" defTabSz="540000">
              <a:spcBef>
                <a:spcPts val="0"/>
              </a:spcBef>
            </a:pPr>
            <a:r>
              <a:rPr lang="ru-RU" sz="1400" dirty="0">
                <a:latin typeface="Calibri" panose="020F0502020204030204" pitchFamily="34" charset="0"/>
              </a:rPr>
              <a:t>	Основные публикации:</a:t>
            </a:r>
          </a:p>
          <a:p>
            <a:pPr algn="just" defTabSz="540000">
              <a:spcBef>
                <a:spcPts val="0"/>
              </a:spcBef>
            </a:pPr>
            <a:r>
              <a:rPr lang="ru-RU" sz="1400" dirty="0">
                <a:latin typeface="Calibri" panose="020F0502020204030204" pitchFamily="34" charset="0"/>
              </a:rPr>
              <a:t>	1. </a:t>
            </a:r>
            <a:r>
              <a:rPr lang="ru-RU" sz="1400" dirty="0" err="1">
                <a:latin typeface="Calibri" panose="020F0502020204030204" pitchFamily="34" charset="0"/>
              </a:rPr>
              <a:t>Иммунопатогенетические</a:t>
            </a:r>
            <a:r>
              <a:rPr lang="ru-RU" sz="1400" dirty="0">
                <a:latin typeface="Calibri" panose="020F0502020204030204" pitchFamily="34" charset="0"/>
              </a:rPr>
              <a:t> аспекты неспецифических сиалоаденитов, ассоциированных с </a:t>
            </a:r>
            <a:r>
              <a:rPr lang="ru-RU" sz="1400" dirty="0" err="1">
                <a:latin typeface="Calibri" panose="020F0502020204030204" pitchFamily="34" charset="0"/>
              </a:rPr>
              <a:t>цитомегаловирусной</a:t>
            </a:r>
            <a:r>
              <a:rPr lang="ru-RU" sz="1400" dirty="0">
                <a:latin typeface="Calibri" panose="020F0502020204030204" pitchFamily="34" charset="0"/>
              </a:rPr>
              <a:t> инфекцией у детей/ Вопросы практической педиатрии. 2018. Т. 13. № 2. С. 39-43.</a:t>
            </a:r>
          </a:p>
          <a:p>
            <a:pPr algn="just" defTabSz="540000">
              <a:spcBef>
                <a:spcPts val="0"/>
              </a:spcBef>
            </a:pPr>
            <a:r>
              <a:rPr lang="ru-RU" sz="1400" dirty="0">
                <a:latin typeface="Calibri" panose="020F0502020204030204" pitchFamily="34" charset="0"/>
              </a:rPr>
              <a:t>	2. Характеристика микрофлоры полости рта у детей с хроническим рецидивирующим афтозным стоматитом/ Стоматология детского возраста и профилактика. 2018. Т. 17. № 2 (65). С. 29-31.</a:t>
            </a:r>
          </a:p>
          <a:p>
            <a:pPr algn="just" defTabSz="540000">
              <a:spcBef>
                <a:spcPts val="0"/>
              </a:spcBef>
            </a:pPr>
            <a:r>
              <a:rPr lang="ru-RU" sz="1400" dirty="0">
                <a:latin typeface="Calibri" panose="020F0502020204030204" pitchFamily="34" charset="0"/>
              </a:rPr>
              <a:t>	3. Изучение функционирования гистогематических барьеров при красном плоском лишае слизистой оболочки рта/ АКТУАЛЬНЫЕ ВОПРОСЫ СТОМАТОЛОГИИ. Сборник научных трудов, посвященный основателю кафедры ортопедической стоматологии КГМУ профессору Исааку Михайловичу </a:t>
            </a:r>
            <a:r>
              <a:rPr lang="ru-RU" sz="1400" dirty="0" err="1">
                <a:latin typeface="Calibri" panose="020F0502020204030204" pitchFamily="34" charset="0"/>
              </a:rPr>
              <a:t>Оксману</a:t>
            </a:r>
            <a:r>
              <a:rPr lang="ru-RU" sz="1400" dirty="0">
                <a:latin typeface="Calibri" panose="020F0502020204030204" pitchFamily="34" charset="0"/>
              </a:rPr>
              <a:t>. – Казань. - 2019. – 448 с.</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397339" y="175230"/>
            <a:ext cx="266700" cy="266700"/>
          </a:xfrm>
          <a:prstGeom prst="rect">
            <a:avLst/>
          </a:prstGeom>
        </p:spPr>
      </p:pic>
      <p:sp>
        <p:nvSpPr>
          <p:cNvPr id="3" name="Прямоугольник с двумя скругленными противолежащими углами 2"/>
          <p:cNvSpPr/>
          <p:nvPr/>
        </p:nvSpPr>
        <p:spPr>
          <a:xfrm>
            <a:off x="752478" y="580994"/>
            <a:ext cx="11247435"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ДОКТОР МЕДИЦИНСКИХ НАУК, ПРОФЕССОР КАФЕДРЫ СТОМАТОЛОГИИ ДЕТСКОГО ВОЗРАСТА и ОРТОДОНТИИ с КУРСОМ ИДПО БГМУ</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94" t="4861" r="1207" b="18963"/>
          <a:stretch/>
        </p:blipFill>
        <p:spPr bwMode="auto">
          <a:xfrm>
            <a:off x="138023" y="1527985"/>
            <a:ext cx="3415665" cy="4140729"/>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152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 y="8819"/>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834439" y="175230"/>
            <a:ext cx="8346000" cy="452600"/>
          </a:xfrm>
        </p:spPr>
        <p:txBody>
          <a:bodyPr>
            <a:noAutofit/>
          </a:bodyPr>
          <a:lstStyle/>
          <a:p>
            <a:pPr algn="l"/>
            <a:r>
              <a:rPr lang="ru-RU" sz="3500" b="1" dirty="0">
                <a:latin typeface="Calibri" panose="020F0502020204030204" pitchFamily="34" charset="0"/>
              </a:rPr>
              <a:t>АКАТЬЕВА </a:t>
            </a:r>
            <a:r>
              <a:rPr lang="ru-RU" sz="3500" b="1" dirty="0">
                <a:solidFill>
                  <a:srgbClr val="0070C0"/>
                </a:solidFill>
                <a:latin typeface="Calibri" panose="020F0502020204030204" pitchFamily="34" charset="0"/>
              </a:rPr>
              <a:t>ГАЛИНА ГРИГОРЬЕВНА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4250100" y="1436882"/>
            <a:ext cx="7793913" cy="4617748"/>
          </a:xfrm>
        </p:spPr>
        <p:txBody>
          <a:bodyPr>
            <a:noAutofit/>
          </a:bodyPr>
          <a:lstStyle/>
          <a:p>
            <a:pPr algn="just">
              <a:spcBef>
                <a:spcPts val="0"/>
              </a:spcBef>
            </a:pPr>
            <a:r>
              <a:rPr lang="ru-RU" sz="1400" dirty="0">
                <a:latin typeface="Calibri" panose="020F0502020204030204" pitchFamily="34" charset="0"/>
              </a:rPr>
              <a:t>	</a:t>
            </a:r>
            <a:r>
              <a:rPr lang="ru-RU" sz="1400" b="1" dirty="0">
                <a:latin typeface="Calibri" panose="020F0502020204030204" pitchFamily="34" charset="0"/>
              </a:rPr>
              <a:t>Акатьева Галина Григорьевна</a:t>
            </a:r>
            <a:r>
              <a:rPr lang="ru-RU" sz="1400" dirty="0">
                <a:latin typeface="Calibri" panose="020F0502020204030204" pitchFamily="34" charset="0"/>
              </a:rPr>
              <a:t> начала трудовую деятельность медицинской сестры в 1975 году в больнице №18 г. Уфы. После окончания стоматологического факультета Башкирского государственного медицинского института в 1981 году прошла интернатуру по терапевтической стоматологии в Республиканской стоматологической поликлинике. </a:t>
            </a:r>
          </a:p>
          <a:p>
            <a:pPr algn="just">
              <a:spcBef>
                <a:spcPts val="0"/>
              </a:spcBef>
            </a:pPr>
            <a:r>
              <a:rPr lang="ru-RU" sz="1400" dirty="0">
                <a:latin typeface="Calibri" panose="020F0502020204030204" pitchFamily="34" charset="0"/>
              </a:rPr>
              <a:t>	В 1982 – 1983 годах работала врачом-стоматологом в больнице №3 г. Уфы. С декабря 1983 года – ассистент кафедры стоматологии детского возраста Башкирского государственного медицинского института. С 1986 – 1990 годы обучалась в заочной аспирантуре на кафедре стоматологии профилактики стоматологических заболеваний ММСИ им. </a:t>
            </a:r>
            <a:r>
              <a:rPr lang="ru-RU" sz="1400" dirty="0" err="1">
                <a:latin typeface="Calibri" panose="020F0502020204030204" pitchFamily="34" charset="0"/>
              </a:rPr>
              <a:t>Н.А.Семашко</a:t>
            </a:r>
            <a:r>
              <a:rPr lang="ru-RU" sz="1400" dirty="0">
                <a:latin typeface="Calibri" panose="020F0502020204030204" pitchFamily="34" charset="0"/>
              </a:rPr>
              <a:t>. С 1992 года работает доцентом кафедры стоматологии детского возраста БГМУ. Общий стаж работы 40лет. В 2016 – 2018 годах по приказам МЗ РФ участвовала в работе </a:t>
            </a:r>
            <a:r>
              <a:rPr lang="ru-RU" sz="1400" dirty="0" err="1">
                <a:latin typeface="Calibri" panose="020F0502020204030204" pitchFamily="34" charset="0"/>
              </a:rPr>
              <a:t>аккредитационной</a:t>
            </a:r>
            <a:r>
              <a:rPr lang="ru-RU" sz="1400" dirty="0">
                <a:latin typeface="Calibri" panose="020F0502020204030204" pitchFamily="34" charset="0"/>
              </a:rPr>
              <a:t> комиссии специалистов в ФГБОУ ВО «Оренбургский государственный медицинский университет» МЗ РФ. Являлась координатором школьной образовательной программы профилактики стоматологических заболеваний, проводимой под эгидой СТАР. В 1997 году проводила эпидемиологическое обследование населения РБ по приказу МЗ РФ. </a:t>
            </a:r>
          </a:p>
          <a:p>
            <a:pPr algn="just">
              <a:spcBef>
                <a:spcPts val="0"/>
              </a:spcBef>
            </a:pPr>
            <a:r>
              <a:rPr lang="ru-RU" sz="1400" dirty="0">
                <a:latin typeface="Calibri" panose="020F0502020204030204" pitchFamily="34" charset="0"/>
              </a:rPr>
              <a:t>	Галина Григорьевна внедрила в лечебный процесс: методы экзогенной </a:t>
            </a:r>
            <a:r>
              <a:rPr lang="ru-RU" sz="1400" dirty="0" err="1">
                <a:latin typeface="Calibri" panose="020F0502020204030204" pitchFamily="34" charset="0"/>
              </a:rPr>
              <a:t>фторпрофилактики</a:t>
            </a:r>
            <a:r>
              <a:rPr lang="ru-RU" sz="1400" dirty="0">
                <a:latin typeface="Calibri" panose="020F0502020204030204" pitchFamily="34" charset="0"/>
              </a:rPr>
              <a:t>, метод герметизации </a:t>
            </a:r>
            <a:r>
              <a:rPr lang="ru-RU" sz="1400" dirty="0" err="1">
                <a:latin typeface="Calibri" panose="020F0502020204030204" pitchFamily="34" charset="0"/>
              </a:rPr>
              <a:t>фиссур</a:t>
            </a:r>
            <a:r>
              <a:rPr lang="ru-RU" sz="1400" dirty="0">
                <a:latin typeface="Calibri" panose="020F0502020204030204" pitchFamily="34" charset="0"/>
              </a:rPr>
              <a:t>, минимально-инвазивные методы лечения кариеса зубов, методика витальной ампутации, применение Европейских критериев стоматологического здоровья для оценки стоматологического статуса школьников республики. С 1992 года имеет высшую квалификационную категорию по специальности «стоматология детская».</a:t>
            </a:r>
          </a:p>
          <a:p>
            <a:pPr algn="just">
              <a:spcBef>
                <a:spcPts val="0"/>
              </a:spcBef>
            </a:pPr>
            <a:r>
              <a:rPr lang="ru-RU" sz="1400" dirty="0">
                <a:latin typeface="Calibri" panose="020F0502020204030204" pitchFamily="34" charset="0"/>
              </a:rPr>
              <a:t>	Галина Григорьевна пользуется заслуженным авторитетом среди студентов, коллег и врачей республики. За заслуги в области здравоохранения и подготовку кадров стоматологического профиля Акатьева Галина Григорьевна награждена почётными грамотами МЗ РБ, МЗ РФ и БГМУ, знаком «Отличник здравоохранения Российской Федерации».</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530689" y="183701"/>
            <a:ext cx="266700" cy="274500"/>
          </a:xfrm>
          <a:prstGeom prst="rect">
            <a:avLst/>
          </a:prstGeom>
        </p:spPr>
      </p:pic>
      <p:sp>
        <p:nvSpPr>
          <p:cNvPr id="3" name="Прямоугольник с двумя скругленными противолежащими углами 2"/>
          <p:cNvSpPr/>
          <p:nvPr/>
        </p:nvSpPr>
        <p:spPr>
          <a:xfrm>
            <a:off x="370703" y="539906"/>
            <a:ext cx="11629211"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КАНДИДАТ МЕДИЦИНСКИХ НАУК, ДОЦЕНТ КАФЕДРЫ СТОМАТОЛОГИИ ДЕТСКОГО ВОЗРАСТА И ОРТОДОНТИИ С КУРСОМ ИДПО ФГБОУ ВО </a:t>
            </a:r>
            <a:r>
              <a:rPr lang="ru-RU" sz="1400" dirty="0" smtClean="0">
                <a:latin typeface="Calibri" panose="020F0502020204030204" pitchFamily="34" charset="0"/>
              </a:rPr>
              <a:t>БГМУ МИНЗДРАВА РОССИИ, </a:t>
            </a:r>
            <a:r>
              <a:rPr lang="ru-RU" sz="1400" dirty="0">
                <a:latin typeface="Calibri" panose="020F0502020204030204" pitchFamily="34" charset="0"/>
              </a:rPr>
              <a:t>РАБОТАЕТ С </a:t>
            </a:r>
            <a:r>
              <a:rPr lang="ru-RU" sz="1400" dirty="0" smtClean="0">
                <a:latin typeface="Calibri" panose="020F0502020204030204" pitchFamily="34" charset="0"/>
              </a:rPr>
              <a:t>1983 ГОДА</a:t>
            </a:r>
            <a:endParaRPr lang="ru-RU" sz="1400" dirty="0">
              <a:latin typeface="Calibri" panose="020F0502020204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1" y="1436882"/>
            <a:ext cx="4004387" cy="4538762"/>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61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3329009" y="166053"/>
            <a:ext cx="8346000" cy="452600"/>
          </a:xfrm>
        </p:spPr>
        <p:txBody>
          <a:bodyPr>
            <a:noAutofit/>
          </a:bodyPr>
          <a:lstStyle/>
          <a:p>
            <a:pPr algn="l"/>
            <a:r>
              <a:rPr lang="ru-RU" sz="3500" b="1" dirty="0">
                <a:latin typeface="Calibri" panose="020F0502020204030204" pitchFamily="34" charset="0"/>
              </a:rPr>
              <a:t>ЕГОРОВА </a:t>
            </a:r>
            <a:r>
              <a:rPr lang="ru-RU" sz="3500" b="1" dirty="0">
                <a:solidFill>
                  <a:srgbClr val="0070C0"/>
                </a:solidFill>
                <a:latin typeface="Calibri" panose="020F0502020204030204" pitchFamily="34" charset="0"/>
              </a:rPr>
              <a:t>ЕЛЕНА ГЕРТРУДОВНА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715669" y="1363306"/>
            <a:ext cx="8334176" cy="4617748"/>
          </a:xfrm>
        </p:spPr>
        <p:txBody>
          <a:bodyPr>
            <a:noAutofit/>
          </a:bodyPr>
          <a:lstStyle/>
          <a:p>
            <a:pPr algn="just" defTabSz="540000">
              <a:spcBef>
                <a:spcPts val="0"/>
              </a:spcBef>
            </a:pPr>
            <a:r>
              <a:rPr lang="ru-RU" sz="1600" dirty="0">
                <a:latin typeface="Calibri" panose="020F0502020204030204" pitchFamily="34" charset="0"/>
              </a:rPr>
              <a:t>	</a:t>
            </a:r>
            <a:r>
              <a:rPr lang="ru-RU" sz="1600" b="1" dirty="0">
                <a:latin typeface="Calibri" panose="020F0502020204030204" pitchFamily="34" charset="0"/>
              </a:rPr>
              <a:t>Егорова Елена </a:t>
            </a:r>
            <a:r>
              <a:rPr lang="ru-RU" sz="1600" b="1" dirty="0" err="1">
                <a:latin typeface="Calibri" panose="020F0502020204030204" pitchFamily="34" charset="0"/>
              </a:rPr>
              <a:t>Гертрудовна</a:t>
            </a:r>
            <a:r>
              <a:rPr lang="ru-RU" sz="1600" dirty="0">
                <a:latin typeface="Calibri" panose="020F0502020204030204" pitchFamily="34" charset="0"/>
              </a:rPr>
              <a:t> в 1994 году окончила стоматологический факультет Башкирского государственного медицинского института имени 15-летия ВЛКСМ. С 1994 по 1995 годы прошла интернатуру на кафедре терапевтической стоматологии.</a:t>
            </a:r>
          </a:p>
          <a:p>
            <a:pPr algn="just" defTabSz="540000">
              <a:spcBef>
                <a:spcPts val="0"/>
              </a:spcBef>
            </a:pPr>
            <a:r>
              <a:rPr lang="ru-RU" sz="1600" dirty="0">
                <a:latin typeface="Calibri" panose="020F0502020204030204" pitchFamily="34" charset="0"/>
              </a:rPr>
              <a:t>	С 1995 года по настоящее время работает доцентом кафедры стоматологии детского возраста и ортодонтии с курсом ИПО ГБОУ ВПО БГМУ. Является секретарем Ученого совета, секретарем ГЭК стоматологического факультета по специальности «Стоматология». В 2006 году защитила кандидатскую диссертацию по теме: «Фитопрепараты в комплексной профилактике кариеса зубов у детей в городе с нефтехимической промышленностью». Имеет 72 научные работы, в том числе: 6 монографий, 4 пособия с грифом УМО, 7 патентов на изобретение РФ. Елена </a:t>
            </a:r>
            <a:r>
              <a:rPr lang="ru-RU" sz="1600" dirty="0" err="1">
                <a:latin typeface="Calibri" panose="020F0502020204030204" pitchFamily="34" charset="0"/>
              </a:rPr>
              <a:t>Гертрудовна</a:t>
            </a:r>
            <a:r>
              <a:rPr lang="ru-RU" sz="1600" dirty="0">
                <a:latin typeface="Calibri" panose="020F0502020204030204" pitchFamily="34" charset="0"/>
              </a:rPr>
              <a:t> в 2017 году прошла повышение квалификации по педагогике и психологии в ФГБОУ ВО БГМУ МЗ РФ, а в 2019 году - повышение квалификации по специальности «Стоматология детская» при ФГБОУ ВО БГМУ МЗ РФ.</a:t>
            </a:r>
          </a:p>
          <a:p>
            <a:pPr algn="just" defTabSz="540000">
              <a:spcBef>
                <a:spcPts val="0"/>
              </a:spcBef>
            </a:pPr>
            <a:r>
              <a:rPr lang="ru-RU" sz="1600" dirty="0">
                <a:latin typeface="Calibri" panose="020F0502020204030204" pitchFamily="34" charset="0"/>
              </a:rPr>
              <a:t>	Стаж работы 25 лет. Основные публикации:</a:t>
            </a:r>
          </a:p>
          <a:p>
            <a:pPr algn="just" defTabSz="540000">
              <a:spcBef>
                <a:spcPts val="0"/>
              </a:spcBef>
            </a:pPr>
            <a:r>
              <a:rPr lang="ru-RU" sz="1600" dirty="0">
                <a:latin typeface="Calibri" panose="020F0502020204030204" pitchFamily="34" charset="0"/>
              </a:rPr>
              <a:t>	1. Фитопрепараты в лечении больных красным плоским лишаем </a:t>
            </a:r>
            <a:r>
              <a:rPr lang="ru-RU" sz="1600" dirty="0" smtClean="0">
                <a:latin typeface="Calibri" panose="020F0502020204030204" pitchFamily="34" charset="0"/>
              </a:rPr>
              <a:t>слизистой</a:t>
            </a:r>
            <a:br>
              <a:rPr lang="ru-RU" sz="1600" dirty="0" smtClean="0">
                <a:latin typeface="Calibri" panose="020F0502020204030204" pitchFamily="34" charset="0"/>
              </a:rPr>
            </a:br>
            <a:r>
              <a:rPr lang="ru-RU" sz="1600" dirty="0" smtClean="0">
                <a:latin typeface="Calibri" panose="020F0502020204030204" pitchFamily="34" charset="0"/>
              </a:rPr>
              <a:t>оболочки </a:t>
            </a:r>
            <a:r>
              <a:rPr lang="ru-RU" sz="1600" dirty="0">
                <a:latin typeface="Calibri" panose="020F0502020204030204" pitchFamily="34" charset="0"/>
              </a:rPr>
              <a:t>рта. Сборник материалов конференции «Актуальные вопросы </a:t>
            </a:r>
            <a:r>
              <a:rPr lang="ru-RU" sz="1600" dirty="0" smtClean="0">
                <a:latin typeface="Calibri" panose="020F0502020204030204" pitchFamily="34" charset="0"/>
              </a:rPr>
              <a:t>стоматологии»</a:t>
            </a:r>
            <a:br>
              <a:rPr lang="ru-RU" sz="1600" dirty="0" smtClean="0">
                <a:latin typeface="Calibri" panose="020F0502020204030204" pitchFamily="34" charset="0"/>
              </a:rPr>
            </a:br>
            <a:r>
              <a:rPr lang="ru-RU" sz="1600" dirty="0" smtClean="0">
                <a:latin typeface="Calibri" panose="020F0502020204030204" pitchFamily="34" charset="0"/>
              </a:rPr>
              <a:t>г</a:t>
            </a:r>
            <a:r>
              <a:rPr lang="ru-RU" sz="1600" dirty="0">
                <a:latin typeface="Calibri" panose="020F0502020204030204" pitchFamily="34" charset="0"/>
              </a:rPr>
              <a:t>. Уфа. 2016. С. 177</a:t>
            </a:r>
          </a:p>
          <a:p>
            <a:pPr algn="just" defTabSz="540000">
              <a:spcBef>
                <a:spcPts val="0"/>
              </a:spcBef>
            </a:pPr>
            <a:r>
              <a:rPr lang="ru-RU" sz="1600" dirty="0">
                <a:latin typeface="Calibri" panose="020F0502020204030204" pitchFamily="34" charset="0"/>
              </a:rPr>
              <a:t>	2. Проблемы стоматологии. 2018. Т. 14. № 1. С. 47-51. Материалы одиннадцатого сибирского конгресса: «Стоматология и челюстно-лицевая хирургия с международным участием»; Всероссийского симпозиума: «Новые технологии в стоматологии». Под общей редакцией научного руководителя Сибирских конгрессов профессора Железного П.А. - Новосибирск: ИПЦ НГМУ, 2016. - с. 47 – 49.</a:t>
            </a:r>
          </a:p>
          <a:p>
            <a:pPr algn="just" defTabSz="540000">
              <a:spcBef>
                <a:spcPts val="0"/>
              </a:spcBef>
            </a:pPr>
            <a:r>
              <a:rPr lang="ru-RU" sz="1600" dirty="0">
                <a:latin typeface="Calibri" panose="020F0502020204030204" pitchFamily="34" charset="0"/>
              </a:rPr>
              <a:t>	3. Чувствительность дентина зубов у пациентов со стенозами сонных артерий. Проблемы стоматологии. 2018. Т. 14. № 1. С. 47-51.</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053683" y="167326"/>
            <a:ext cx="266700" cy="266700"/>
          </a:xfrm>
          <a:prstGeom prst="rect">
            <a:avLst/>
          </a:prstGeom>
        </p:spPr>
      </p:pic>
      <p:sp>
        <p:nvSpPr>
          <p:cNvPr id="3" name="Прямоугольник с двумя скругленными противолежащими углами 2"/>
          <p:cNvSpPr/>
          <p:nvPr/>
        </p:nvSpPr>
        <p:spPr>
          <a:xfrm>
            <a:off x="180889" y="539363"/>
            <a:ext cx="11855112"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КАНДИДАТ МЕДИЦИНСКИХ НАУК, ДОЦЕНТ КАФЕДРЫ СТОМАТОЛОГИИ ДЕТСКОГО ВОЗРАСТА и ОРТОДОНТИИ с КУРСОМ </a:t>
            </a:r>
            <a:r>
              <a:rPr lang="ru-RU" sz="1400" dirty="0" smtClean="0">
                <a:latin typeface="Calibri" panose="020F0502020204030204" pitchFamily="34" charset="0"/>
              </a:rPr>
              <a:t>ИДПО </a:t>
            </a:r>
            <a:r>
              <a:rPr lang="ru-RU" sz="1400" dirty="0">
                <a:latin typeface="Calibri" panose="020F0502020204030204" pitchFamily="34" charset="0"/>
              </a:rPr>
              <a:t>Ф</a:t>
            </a:r>
            <a:r>
              <a:rPr lang="ru-RU" sz="1400" dirty="0" smtClean="0">
                <a:latin typeface="Calibri" panose="020F0502020204030204" pitchFamily="34" charset="0"/>
              </a:rPr>
              <a:t>ГБОУ ВО БГМУ МИНЗДРАВА РОССИИ, РАБОТАЕТ С 1995 ГОДА</a:t>
            </a:r>
            <a:endParaRPr lang="ru-RU" sz="1400" dirty="0">
              <a:latin typeface="Calibri" panose="020F0502020204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t="1119" b="1119"/>
          <a:stretch/>
        </p:blipFill>
        <p:spPr bwMode="auto">
          <a:xfrm>
            <a:off x="180888" y="1455233"/>
            <a:ext cx="3384000" cy="4932000"/>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877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028715" y="195588"/>
            <a:ext cx="8346000" cy="452600"/>
          </a:xfrm>
        </p:spPr>
        <p:txBody>
          <a:bodyPr>
            <a:noAutofit/>
          </a:bodyPr>
          <a:lstStyle/>
          <a:p>
            <a:pPr algn="l"/>
            <a:r>
              <a:rPr lang="ru-RU" sz="3500" b="1" dirty="0">
                <a:latin typeface="Calibri" panose="020F0502020204030204" pitchFamily="34" charset="0"/>
              </a:rPr>
              <a:t>МУХАМЕТОВА </a:t>
            </a:r>
            <a:r>
              <a:rPr lang="ru-RU" sz="3500" b="1" dirty="0">
                <a:solidFill>
                  <a:srgbClr val="0070C0"/>
                </a:solidFill>
                <a:latin typeface="Calibri" panose="020F0502020204030204" pitchFamily="34" charset="0"/>
              </a:rPr>
              <a:t>ЕЛЕНА ШАМСИНОВНА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453220" y="1426270"/>
            <a:ext cx="8540394" cy="4617748"/>
          </a:xfrm>
        </p:spPr>
        <p:txBody>
          <a:bodyPr>
            <a:noAutofit/>
          </a:bodyPr>
          <a:lstStyle/>
          <a:p>
            <a:pPr algn="just" defTabSz="540000">
              <a:spcBef>
                <a:spcPts val="0"/>
              </a:spcBef>
            </a:pPr>
            <a:r>
              <a:rPr lang="ru-RU" sz="1000" dirty="0">
                <a:latin typeface="Calibri" panose="020F0502020204030204" pitchFamily="34" charset="0"/>
              </a:rPr>
              <a:t>	</a:t>
            </a:r>
            <a:r>
              <a:rPr lang="ru-RU" sz="1000" b="1" dirty="0" err="1">
                <a:latin typeface="Calibri" panose="020F0502020204030204" pitchFamily="34" charset="0"/>
              </a:rPr>
              <a:t>Мухаметова</a:t>
            </a:r>
            <a:r>
              <a:rPr lang="ru-RU" sz="1000" b="1" dirty="0">
                <a:latin typeface="Calibri" panose="020F0502020204030204" pitchFamily="34" charset="0"/>
              </a:rPr>
              <a:t> Елена </a:t>
            </a:r>
            <a:r>
              <a:rPr lang="ru-RU" sz="1000" b="1" dirty="0" err="1">
                <a:latin typeface="Calibri" panose="020F0502020204030204" pitchFamily="34" charset="0"/>
              </a:rPr>
              <a:t>Шамсиновна</a:t>
            </a:r>
            <a:r>
              <a:rPr lang="ru-RU" sz="1000" dirty="0">
                <a:latin typeface="Calibri" panose="020F0502020204030204" pitchFamily="34" charset="0"/>
              </a:rPr>
              <a:t> родилась в деревне Шалым </a:t>
            </a:r>
            <a:r>
              <a:rPr lang="ru-RU" sz="1000" dirty="0" err="1">
                <a:latin typeface="Calibri" panose="020F0502020204030204" pitchFamily="34" charset="0"/>
              </a:rPr>
              <a:t>Таштогольского</a:t>
            </a:r>
            <a:r>
              <a:rPr lang="ru-RU" sz="1000" dirty="0">
                <a:latin typeface="Calibri" panose="020F0502020204030204" pitchFamily="34" charset="0"/>
              </a:rPr>
              <a:t> района Кемеровской области в 07.12.1957 г., в 1981 году окончила стоматологический факультет Башкирского государственного медицинского института. С 1981 по 1984 годы работала врачом-стоматологом в Республиканской стоматологической поликлинике. С 1984 по 1996 годы работала ассистентом, с 1996 по 2014 годы - доцентом на кафедре стоматологии детского возраста БГМУ. В 1992 году успешно защитила кандидатскую диссертацию, результаты которой были использованы при разработке приказа №200-Д-292 МЗ БАССР и МНО БАССР от 04.05.1990 года "О мерах по улучшению профилактики стоматологических заболеваний в организованных детских коллективах". Научная деятельность ее посвящена изучению неблагоприятного влияния </a:t>
            </a:r>
            <a:r>
              <a:rPr lang="ru-RU" sz="1000" dirty="0" err="1">
                <a:latin typeface="Calibri" panose="020F0502020204030204" pitchFamily="34" charset="0"/>
              </a:rPr>
              <a:t>экотоксикантов</a:t>
            </a:r>
            <a:r>
              <a:rPr lang="ru-RU" sz="1000" dirty="0">
                <a:latin typeface="Calibri" panose="020F0502020204030204" pitchFamily="34" charset="0"/>
              </a:rPr>
              <a:t> на состояние органов полости рта у детей с целью своевременного осуществления профилактических и корригирующих мер. Ею установлены региональные особенности стоматологического статуса у детей, проживающих в городах с развитой нефтехимической промышленностью. </a:t>
            </a:r>
          </a:p>
          <a:p>
            <a:pPr algn="just" defTabSz="540000">
              <a:spcBef>
                <a:spcPts val="0"/>
              </a:spcBef>
            </a:pPr>
            <a:r>
              <a:rPr lang="ru-RU" sz="1000" dirty="0">
                <a:latin typeface="Calibri" panose="020F0502020204030204" pitchFamily="34" charset="0"/>
              </a:rPr>
              <a:t>	Елена </a:t>
            </a:r>
            <a:r>
              <a:rPr lang="ru-RU" sz="1000" dirty="0" err="1">
                <a:latin typeface="Calibri" panose="020F0502020204030204" pitchFamily="34" charset="0"/>
              </a:rPr>
              <a:t>Шамсиновна</a:t>
            </a:r>
            <a:r>
              <a:rPr lang="ru-RU" sz="1000" dirty="0">
                <a:latin typeface="Calibri" panose="020F0502020204030204" pitchFamily="34" charset="0"/>
              </a:rPr>
              <a:t> является высококвалифицированным специалистом в области стоматологии детского возраста, в 1992 году ей присвоена высшая квалификационная категория врача - стоматолога детского, постоянно работает над повышением своего профессионального образования, педагогическую работу успешно сочетает с лечебной и научно - исследовательской деятельностью. Владеет современными методами диагностики, профилактики и лечения стоматологических заболеваний у детей различного возраста. Проводит лечебно-консультативную работу по терапевтическому разделу детской стоматологии.</a:t>
            </a:r>
          </a:p>
          <a:p>
            <a:pPr algn="just" defTabSz="540000">
              <a:spcBef>
                <a:spcPts val="0"/>
              </a:spcBef>
            </a:pPr>
            <a:r>
              <a:rPr lang="ru-RU" sz="1000" dirty="0">
                <a:latin typeface="Calibri" panose="020F0502020204030204" pitchFamily="34" charset="0"/>
              </a:rPr>
              <a:t>	Активно участвовала в подготовке стоматологических кадров, в совместной работе с органами здравоохранения проводила большую работу по снижению уровня стоматологической заболеваемости среди детского населения Республики Башкортостан. С ее участием была разработана и внедрена комплексная программа профилактики стоматологических заболеваний у детей РБ. Она по заданию МЗ РФ и МЗ РБ проводила эпидемиологическое обследование по методике ВОЗ населения Республики Башкортостан, неоднократно выезжала в сельские районы республики для оказания лечебно-профилактической помощи.</a:t>
            </a:r>
          </a:p>
          <a:p>
            <a:pPr algn="just" defTabSz="540000">
              <a:spcBef>
                <a:spcPts val="0"/>
              </a:spcBef>
            </a:pPr>
            <a:r>
              <a:rPr lang="ru-RU" sz="1000" dirty="0">
                <a:latin typeface="Calibri" panose="020F0502020204030204" pitchFamily="34" charset="0"/>
              </a:rPr>
              <a:t>	Е.Ш. </a:t>
            </a:r>
            <a:r>
              <a:rPr lang="ru-RU" sz="1000" dirty="0" err="1">
                <a:latin typeface="Calibri" panose="020F0502020204030204" pitchFamily="34" charset="0"/>
              </a:rPr>
              <a:t>Мухаметова</a:t>
            </a:r>
            <a:r>
              <a:rPr lang="ru-RU" sz="1000" dirty="0">
                <a:latin typeface="Calibri" panose="020F0502020204030204" pitchFamily="34" charset="0"/>
              </a:rPr>
              <a:t> вносит значительный вклад в пропаганду здорового образа жизни среди подрастающего поколения республики, с 1997 года активно внедряла Школьную образовательную программу в области стоматологии в г. Уфе и Стерлитамакском районе. Для повышения уровня санитарно-гигиенических знаний по вопросам профилактики стоматологических заболеваний ею были подготовлены методические рекомендации для педагогов и родителей, для сельских школьников ею были разработаны учебные пособия с иллюстрациями на башкирском и русском языках.</a:t>
            </a:r>
          </a:p>
          <a:p>
            <a:pPr algn="just" defTabSz="540000">
              <a:spcBef>
                <a:spcPts val="0"/>
              </a:spcBef>
            </a:pPr>
            <a:r>
              <a:rPr lang="ru-RU" sz="1000" dirty="0">
                <a:latin typeface="Calibri" panose="020F0502020204030204" pitchFamily="34" charset="0"/>
              </a:rPr>
              <a:t>	Елена </a:t>
            </a:r>
            <a:r>
              <a:rPr lang="ru-RU" sz="1000" dirty="0" err="1">
                <a:latin typeface="Calibri" panose="020F0502020204030204" pitchFamily="34" charset="0"/>
              </a:rPr>
              <a:t>Шамсиновна</a:t>
            </a:r>
            <a:r>
              <a:rPr lang="ru-RU" sz="1000" dirty="0">
                <a:latin typeface="Calibri" panose="020F0502020204030204" pitchFamily="34" charset="0"/>
              </a:rPr>
              <a:t> являлась заместителем декана стоматологического факультета по лечебной работе, руководителем интернатуры по стоматологии детского возраста, экспертом Росздравнадзора по РБ участвовала в работе по лицензированию и аккредитации детских стоматологических учреждений республики. Широко внедряет в лечебно-профилактическую работу детских стоматологических учреждений РБ высокотехнологичные методы диагностики, лечения и профилактики стоматологических заболеваний. Среди них можно отметить разработку и внедрение современных методов лечения детей с травматическими повреждениями зубов, </a:t>
            </a:r>
            <a:r>
              <a:rPr lang="ru-RU" sz="1000" dirty="0" err="1">
                <a:latin typeface="Calibri" panose="020F0502020204030204" pitchFamily="34" charset="0"/>
              </a:rPr>
              <a:t>некариозных</a:t>
            </a:r>
            <a:r>
              <a:rPr lang="ru-RU" sz="1000" dirty="0">
                <a:latin typeface="Calibri" panose="020F0502020204030204" pitchFamily="34" charset="0"/>
              </a:rPr>
              <a:t> поражений твердых тканей зубов. Для практического здравоохранения  ею подготовлены  и изданы ряд методических рекомендаций, информационно-методических писем, пособий, утвержденных МЗ РФ и МЗ РБ, подготовлены видеофильмы и мультимедийные атласы по современным методам лечения заболеваний зубов  детей. </a:t>
            </a:r>
          </a:p>
          <a:p>
            <a:pPr algn="just" defTabSz="540000">
              <a:spcBef>
                <a:spcPts val="0"/>
              </a:spcBef>
            </a:pPr>
            <a:r>
              <a:rPr lang="ru-RU" sz="1000" dirty="0">
                <a:latin typeface="Calibri" panose="020F0502020204030204" pitchFamily="34" charset="0"/>
              </a:rPr>
              <a:t>	Е.Ш. </a:t>
            </a:r>
            <a:r>
              <a:rPr lang="ru-RU" sz="1000" dirty="0" err="1">
                <a:latin typeface="Calibri" panose="020F0502020204030204" pitchFamily="34" charset="0"/>
              </a:rPr>
              <a:t>Мухаметова</a:t>
            </a:r>
            <a:r>
              <a:rPr lang="ru-RU" sz="1000" dirty="0">
                <a:latin typeface="Calibri" panose="020F0502020204030204" pitchFamily="34" charset="0"/>
              </a:rPr>
              <a:t> ежегодно выступала с докладами на Всероссийских, республиканских и городских научно-практических конференциях, проводила семинары, читает лекции для врачей-стоматологов и зубных врачей. Она неоднократно выступала по республиканскому радио и телевидению по вопросам профилактики стоматологических заболеваний.</a:t>
            </a:r>
          </a:p>
          <a:p>
            <a:pPr algn="just" defTabSz="540000">
              <a:spcBef>
                <a:spcPts val="0"/>
              </a:spcBef>
            </a:pPr>
            <a:r>
              <a:rPr lang="ru-RU" sz="1000" dirty="0">
                <a:latin typeface="Calibri" panose="020F0502020204030204" pitchFamily="34" charset="0"/>
              </a:rPr>
              <a:t>Результаты исследований </a:t>
            </a:r>
            <a:r>
              <a:rPr lang="ru-RU" sz="1000" dirty="0" err="1">
                <a:latin typeface="Calibri" panose="020F0502020204030204" pitchFamily="34" charset="0"/>
              </a:rPr>
              <a:t>Мухаметовой</a:t>
            </a:r>
            <a:r>
              <a:rPr lang="ru-RU" sz="1000" dirty="0">
                <a:latin typeface="Calibri" panose="020F0502020204030204" pitchFamily="34" charset="0"/>
              </a:rPr>
              <a:t> Е.Ш. опубликованы в научных журналах и сборниках, она автор 193 работ, их них 68 совместно с практическими врачами, 38 методических рекомендаций и пособий. Стаж работы по специальности 40 лет, педагогический 30 лет.</a:t>
            </a:r>
          </a:p>
          <a:p>
            <a:pPr algn="just" defTabSz="540000">
              <a:spcBef>
                <a:spcPts val="0"/>
              </a:spcBef>
            </a:pPr>
            <a:r>
              <a:rPr lang="ru-RU" sz="1000" dirty="0">
                <a:latin typeface="Calibri" panose="020F0502020204030204" pitchFamily="34" charset="0"/>
              </a:rPr>
              <a:t>	За многолетнюю хорошую работу в деле подготовки стоматологических кадров республики, высокие показатели в работе в 2002 году ей объявлена благодарность от МЗ РФ. </a:t>
            </a:r>
            <a:r>
              <a:rPr lang="ru-RU" sz="1000" dirty="0" err="1">
                <a:latin typeface="Calibri" panose="020F0502020204030204" pitchFamily="34" charset="0"/>
              </a:rPr>
              <a:t>Мухаметова</a:t>
            </a:r>
            <a:r>
              <a:rPr lang="ru-RU" sz="1000" dirty="0">
                <a:latin typeface="Calibri" panose="020F0502020204030204" pitchFamily="34" charset="0"/>
              </a:rPr>
              <a:t> Е.Ш. награждена "Почетной грамотой МЗ РФ", «Почетной грамотой МЗ РБ», "Почетной грамотой администрации городского округа г. Уфа", неоднократно награждалась «Почетной грамотой БГМУ». В 2007 году за многолетний, плодотворный труд в системе здравоохранения республики награждена нагрудным знаком «Отличник здравоохранения Республики Башкортостан».</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743490" y="218020"/>
            <a:ext cx="266700" cy="266700"/>
          </a:xfrm>
          <a:prstGeom prst="rect">
            <a:avLst/>
          </a:prstGeom>
        </p:spPr>
      </p:pic>
      <p:sp>
        <p:nvSpPr>
          <p:cNvPr id="3" name="Прямоугольник с двумя скругленными противолежащими углами 2"/>
          <p:cNvSpPr/>
          <p:nvPr/>
        </p:nvSpPr>
        <p:spPr>
          <a:xfrm>
            <a:off x="296562" y="607292"/>
            <a:ext cx="11627708"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КАНДИДАТ МЕДИЦИНСКИХ </a:t>
            </a:r>
            <a:r>
              <a:rPr lang="ru-RU" sz="1400" dirty="0" smtClean="0">
                <a:latin typeface="Calibri" panose="020F0502020204030204" pitchFamily="34" charset="0"/>
              </a:rPr>
              <a:t>НАУК, ДОЦЕНТ КАФЕДРЫ </a:t>
            </a:r>
            <a:r>
              <a:rPr lang="ru-RU" sz="1400" dirty="0">
                <a:latin typeface="Calibri" panose="020F0502020204030204" pitchFamily="34" charset="0"/>
              </a:rPr>
              <a:t>СТОМАТОЛОГИИ ДЕТСКОГО ВОЗРАСТА И ОРТОДОНТИИ С КУРСОМ ИДПО ФГБОУ ВО БГМУ МИНЗДРАВА РОССИИ</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t="1015" b="1015"/>
          <a:stretch/>
        </p:blipFill>
        <p:spPr bwMode="auto">
          <a:xfrm>
            <a:off x="33760" y="1599819"/>
            <a:ext cx="3419460" cy="4983681"/>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74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575500" y="201154"/>
            <a:ext cx="8346000" cy="452600"/>
          </a:xfrm>
        </p:spPr>
        <p:txBody>
          <a:bodyPr>
            <a:noAutofit/>
          </a:bodyPr>
          <a:lstStyle/>
          <a:p>
            <a:pPr algn="l"/>
            <a:r>
              <a:rPr lang="ru-RU" sz="3500" b="1" dirty="0">
                <a:latin typeface="Calibri" panose="020F0502020204030204" pitchFamily="34" charset="0"/>
              </a:rPr>
              <a:t>АФЛАХАНОВА </a:t>
            </a:r>
            <a:r>
              <a:rPr lang="ru-RU" sz="3500" b="1" dirty="0">
                <a:solidFill>
                  <a:srgbClr val="0070C0"/>
                </a:solidFill>
                <a:latin typeface="Calibri" panose="020F0502020204030204" pitchFamily="34" charset="0"/>
              </a:rPr>
              <a:t>ГУЗЕЛЬ РИНАТОВНА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629738" y="1269882"/>
            <a:ext cx="8406263" cy="4617748"/>
          </a:xfrm>
        </p:spPr>
        <p:txBody>
          <a:bodyPr>
            <a:noAutofit/>
          </a:bodyPr>
          <a:lstStyle/>
          <a:p>
            <a:pPr algn="just" defTabSz="540000">
              <a:spcBef>
                <a:spcPts val="0"/>
              </a:spcBef>
            </a:pPr>
            <a:r>
              <a:rPr lang="ru-RU" sz="1400" dirty="0">
                <a:latin typeface="Calibri" panose="020F0502020204030204" pitchFamily="34" charset="0"/>
              </a:rPr>
              <a:t>	</a:t>
            </a:r>
            <a:r>
              <a:rPr lang="ru-RU" sz="1400" b="1" dirty="0" err="1">
                <a:latin typeface="Calibri" panose="020F0502020204030204" pitchFamily="34" charset="0"/>
              </a:rPr>
              <a:t>Афлаханова</a:t>
            </a:r>
            <a:r>
              <a:rPr lang="ru-RU" sz="1400" b="1" dirty="0">
                <a:latin typeface="Calibri" panose="020F0502020204030204" pitchFamily="34" charset="0"/>
              </a:rPr>
              <a:t> Гузель </a:t>
            </a:r>
            <a:r>
              <a:rPr lang="ru-RU" sz="1400" b="1" dirty="0" err="1">
                <a:latin typeface="Calibri" panose="020F0502020204030204" pitchFamily="34" charset="0"/>
              </a:rPr>
              <a:t>Ринатовна</a:t>
            </a:r>
            <a:r>
              <a:rPr lang="ru-RU" sz="1400" dirty="0">
                <a:latin typeface="Calibri" panose="020F0502020204030204" pitchFamily="34" charset="0"/>
              </a:rPr>
              <a:t> в 1992 году поступила на стоматологический факультет Башкирского государственного медицинского института им. XV-</a:t>
            </a:r>
            <a:r>
              <a:rPr lang="ru-RU" sz="1400" dirty="0" err="1">
                <a:latin typeface="Calibri" panose="020F0502020204030204" pitchFamily="34" charset="0"/>
              </a:rPr>
              <a:t>летия</a:t>
            </a:r>
            <a:r>
              <a:rPr lang="ru-RU" sz="1400" dirty="0">
                <a:latin typeface="Calibri" panose="020F0502020204030204" pitchFamily="34" charset="0"/>
              </a:rPr>
              <a:t> ВЛКСМ, после окончания которого проходила годичную интернатуру на базе Республиканской стоматологической поликлиники по специальности «Стоматология терапевтическая». С 1998 года по 2001год проходила аспирантуру при БГМУ. В 2002 году защитила кандидатскую диссертацию на тему: «Клинико-экспериментальное исследование консервирующего раствора «</a:t>
            </a:r>
            <a:r>
              <a:rPr lang="ru-RU" sz="1400" dirty="0" err="1">
                <a:latin typeface="Calibri" panose="020F0502020204030204" pitchFamily="34" charset="0"/>
              </a:rPr>
              <a:t>Викон</a:t>
            </a:r>
            <a:r>
              <a:rPr lang="ru-RU" sz="1400" dirty="0">
                <a:latin typeface="Calibri" panose="020F0502020204030204" pitchFamily="34" charset="0"/>
              </a:rPr>
              <a:t>». Имеет 48 научных работ, 1 монографию, 3 учебно-методическое пособие с грифом УМО, 1 рационализаторское предложение.</a:t>
            </a:r>
          </a:p>
          <a:p>
            <a:pPr algn="just" defTabSz="540000">
              <a:spcBef>
                <a:spcPts val="0"/>
              </a:spcBef>
            </a:pPr>
            <a:r>
              <a:rPr lang="ru-RU" sz="1400" dirty="0">
                <a:latin typeface="Calibri" panose="020F0502020204030204" pitchFamily="34" charset="0"/>
              </a:rPr>
              <a:t>	С 2002 года по настоящее время работает доцентом кафедры стоматологии детского возраста и ортодонтии ФГБОУ ВО БГМУ. Является секретарем учебно-методического Совета по специальности «Стоматология», ответственным по кафедре по лечебной работе, ответственным по производственной практике, по ординатуре по специальности «Стоматология детская». С 2014 года по настоящее время работает доцентом кафедры стоматологии детского возраста и ортодонтии с курсом ИПО ГБОУ ВПО БГМУ. Гузель </a:t>
            </a:r>
            <a:r>
              <a:rPr lang="ru-RU" sz="1400" dirty="0" err="1">
                <a:latin typeface="Calibri" panose="020F0502020204030204" pitchFamily="34" charset="0"/>
              </a:rPr>
              <a:t>Ринатовна</a:t>
            </a:r>
            <a:r>
              <a:rPr lang="ru-RU" sz="1400" dirty="0">
                <a:latin typeface="Calibri" panose="020F0502020204030204" pitchFamily="34" charset="0"/>
              </a:rPr>
              <a:t> в 2017 году прошла повышение квалификации по педагогике и психологии в ФГБОУ ВО БГМУ МЗ РФ, а в 2019 году - повышение квалификации по специальности «Стоматология детская» при ФГБОУ ВО БГМУ МЗ РФ. Общий стаж работы 23 года, стаж работы по специальности 18 лет. Преподаваемые дисциплины, курсы: терапевтическая стоматология 2, 3, 4, 5 курсы. Научные интересы: стоматологическая заболеваемость среди детей, воспитывающихся вне семьи.</a:t>
            </a:r>
          </a:p>
          <a:p>
            <a:pPr algn="just" defTabSz="540000">
              <a:spcBef>
                <a:spcPts val="0"/>
              </a:spcBef>
            </a:pPr>
            <a:r>
              <a:rPr lang="ru-RU" sz="1400" dirty="0">
                <a:latin typeface="Calibri" panose="020F0502020204030204" pitchFamily="34" charset="0"/>
              </a:rPr>
              <a:t>	Основные публикации:</a:t>
            </a:r>
          </a:p>
          <a:p>
            <a:pPr algn="just" defTabSz="540000">
              <a:spcBef>
                <a:spcPts val="0"/>
              </a:spcBef>
            </a:pPr>
            <a:r>
              <a:rPr lang="ru-RU" sz="1400" dirty="0">
                <a:latin typeface="Calibri" panose="020F0502020204030204" pitchFamily="34" charset="0"/>
              </a:rPr>
              <a:t>	1. Результаты лечения хронических форм пульпита временных зубов у детей методом </a:t>
            </a:r>
            <a:r>
              <a:rPr lang="ru-RU" sz="1400" dirty="0" err="1">
                <a:latin typeface="Calibri" panose="020F0502020204030204" pitchFamily="34" charset="0"/>
              </a:rPr>
              <a:t>пульпотомии</a:t>
            </a:r>
            <a:r>
              <a:rPr lang="ru-RU" sz="1400" dirty="0">
                <a:latin typeface="Calibri" panose="020F0502020204030204" pitchFamily="34" charset="0"/>
              </a:rPr>
              <a:t> с применением препарата «</a:t>
            </a:r>
            <a:r>
              <a:rPr lang="ru-RU" sz="1400" dirty="0" err="1">
                <a:latin typeface="Calibri" panose="020F0502020204030204" pitchFamily="34" charset="0"/>
              </a:rPr>
              <a:t>Pulpotec</a:t>
            </a:r>
            <a:r>
              <a:rPr lang="ru-RU" sz="1400" dirty="0">
                <a:latin typeface="Calibri" panose="020F0502020204030204" pitchFamily="34" charset="0"/>
              </a:rPr>
              <a:t>» («</a:t>
            </a:r>
            <a:r>
              <a:rPr lang="ru-RU" sz="1400" dirty="0" err="1">
                <a:latin typeface="Calibri" panose="020F0502020204030204" pitchFamily="34" charset="0"/>
              </a:rPr>
              <a:t>Dentaries</a:t>
            </a:r>
            <a:r>
              <a:rPr lang="ru-RU" sz="1400" dirty="0">
                <a:latin typeface="Calibri" panose="020F0502020204030204" pitchFamily="34" charset="0"/>
              </a:rPr>
              <a:t> SA»). Материалы одиннадцатого сибирского конгресса: «Стоматология и челюстно-лицевая хирургия с международным участием»; Всероссийского симпозиума: «Новые технологии в стоматологии». Под общей редакцией научного руководителя Сибирских конгрессов профессора Железного П.А. - Новосибирск: ИПЦ НГМУ, 2016. - с. 270-273</a:t>
            </a:r>
          </a:p>
          <a:p>
            <a:pPr algn="just" defTabSz="540000">
              <a:spcBef>
                <a:spcPts val="0"/>
              </a:spcBef>
            </a:pPr>
            <a:r>
              <a:rPr lang="ru-RU" sz="1400" dirty="0">
                <a:latin typeface="Calibri" panose="020F0502020204030204" pitchFamily="34" charset="0"/>
              </a:rPr>
              <a:t>	2. Чувствительность дентина зубов у пациентов со стенозами сонных артерий. Проблемы стоматологии. 2018. Т. 14. № 1. С. 47-51.</a:t>
            </a:r>
          </a:p>
          <a:p>
            <a:pPr algn="just" defTabSz="540000">
              <a:spcBef>
                <a:spcPts val="0"/>
              </a:spcBef>
            </a:pPr>
            <a:r>
              <a:rPr lang="ru-RU" sz="1400" dirty="0">
                <a:latin typeface="Calibri" panose="020F0502020204030204" pitchFamily="34" charset="0"/>
              </a:rPr>
              <a:t>	3. Профилактическая работа с детьми, находящимися в трудной жизненной ситуации, в рамках пилотного проекта «Стоматологи - детям Республики Башкортостан» «Актуальные вопросы стоматологии и 19-й международной специализированной выставки «</a:t>
            </a:r>
            <a:r>
              <a:rPr lang="ru-RU" sz="1400" dirty="0" err="1">
                <a:latin typeface="Calibri" panose="020F0502020204030204" pitchFamily="34" charset="0"/>
              </a:rPr>
              <a:t>Дентал</a:t>
            </a:r>
            <a:r>
              <a:rPr lang="ru-RU" sz="1400" dirty="0">
                <a:latin typeface="Calibri" panose="020F0502020204030204" pitchFamily="34" charset="0"/>
              </a:rPr>
              <a:t>-Экспо. Стоматология Урала-2018».</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307958" y="241635"/>
            <a:ext cx="266700" cy="266700"/>
          </a:xfrm>
          <a:prstGeom prst="rect">
            <a:avLst/>
          </a:prstGeom>
        </p:spPr>
      </p:pic>
      <p:sp>
        <p:nvSpPr>
          <p:cNvPr id="3" name="Прямоугольник с двумя скругленными противолежащими углами 2"/>
          <p:cNvSpPr/>
          <p:nvPr/>
        </p:nvSpPr>
        <p:spPr>
          <a:xfrm>
            <a:off x="180889" y="534135"/>
            <a:ext cx="11855112"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КАНДИДАТ МЕДИЦИНСКИХ НАУК, ДОЦЕНТ КАФЕДРЫ СТОМАТОЛОГИИ ДЕТСКОГО ВОЗРАСТА и ОРТОДОНТИИ с КУРСОМ </a:t>
            </a:r>
            <a:r>
              <a:rPr lang="ru-RU" sz="1400" dirty="0" smtClean="0">
                <a:latin typeface="Calibri" panose="020F0502020204030204" pitchFamily="34" charset="0"/>
              </a:rPr>
              <a:t>ИДПО ФГБОУ ВО БГМУ </a:t>
            </a:r>
            <a:endParaRPr lang="ru-RU" sz="1400" dirty="0">
              <a:latin typeface="Calibri" panose="020F0502020204030204" pitchFamily="34" charset="0"/>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5" t="68" r="-97" b="3707"/>
          <a:stretch/>
        </p:blipFill>
        <p:spPr bwMode="auto">
          <a:xfrm>
            <a:off x="180888" y="1529374"/>
            <a:ext cx="3384000" cy="4932000"/>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63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1962944" y="153784"/>
            <a:ext cx="8346000" cy="452600"/>
          </a:xfrm>
        </p:spPr>
        <p:txBody>
          <a:bodyPr>
            <a:noAutofit/>
          </a:bodyPr>
          <a:lstStyle/>
          <a:p>
            <a:pPr algn="l"/>
            <a:r>
              <a:rPr lang="ru-RU" sz="3500" b="1" dirty="0">
                <a:latin typeface="Calibri" panose="020F0502020204030204" pitchFamily="34" charset="0"/>
              </a:rPr>
              <a:t>МАКУШЕВА </a:t>
            </a:r>
            <a:r>
              <a:rPr lang="ru-RU" sz="3500" b="1" dirty="0">
                <a:solidFill>
                  <a:srgbClr val="0070C0"/>
                </a:solidFill>
                <a:latin typeface="Calibri" panose="020F0502020204030204" pitchFamily="34" charset="0"/>
              </a:rPr>
              <a:t>НАТАЛЬЯ ВЯЧЕСЛАВОВНА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726640" y="1574363"/>
            <a:ext cx="8334176" cy="4617748"/>
          </a:xfrm>
        </p:spPr>
        <p:txBody>
          <a:bodyPr>
            <a:noAutofit/>
          </a:bodyPr>
          <a:lstStyle/>
          <a:p>
            <a:pPr algn="just" defTabSz="540000">
              <a:spcBef>
                <a:spcPts val="0"/>
              </a:spcBef>
            </a:pPr>
            <a:r>
              <a:rPr lang="ru-RU" sz="1400" dirty="0">
                <a:latin typeface="Calibri" panose="020F0502020204030204" pitchFamily="34" charset="0"/>
              </a:rPr>
              <a:t>	</a:t>
            </a:r>
            <a:r>
              <a:rPr lang="ru-RU" sz="1400" b="1" dirty="0" err="1">
                <a:latin typeface="Calibri" panose="020F0502020204030204" pitchFamily="34" charset="0"/>
              </a:rPr>
              <a:t>Макушева</a:t>
            </a:r>
            <a:r>
              <a:rPr lang="ru-RU" sz="1400" b="1" dirty="0">
                <a:latin typeface="Calibri" panose="020F0502020204030204" pitchFamily="34" charset="0"/>
              </a:rPr>
              <a:t> Наталья Вячеславовна</a:t>
            </a:r>
            <a:r>
              <a:rPr lang="ru-RU" sz="1400" dirty="0">
                <a:latin typeface="Calibri" panose="020F0502020204030204" pitchFamily="34" charset="0"/>
              </a:rPr>
              <a:t> в 1999 году поступила на стоматологический факультет Башкирского государственного медицинского института им. XV- </a:t>
            </a:r>
            <a:r>
              <a:rPr lang="ru-RU" sz="1400" dirty="0" err="1">
                <a:latin typeface="Calibri" panose="020F0502020204030204" pitchFamily="34" charset="0"/>
              </a:rPr>
              <a:t>летия</a:t>
            </a:r>
            <a:r>
              <a:rPr lang="ru-RU" sz="1400" dirty="0">
                <a:latin typeface="Calibri" panose="020F0502020204030204" pitchFamily="34" charset="0"/>
              </a:rPr>
              <a:t> ВЛКСМ. С 2004 года по 2005 год проходила интернатуру на кафедре стоматологии детского возраста. В 2010 году защитила кандидатскую диссертацию по теме «Клиническое и диагностическое значение оценки стоматологического статуса у пациентов с атеросклеротическими стенозами сонных артерий». Имеет 23 научные работы: в том числе 2 монографии, 1 патент на изобретение.</a:t>
            </a:r>
          </a:p>
          <a:p>
            <a:pPr algn="just" defTabSz="540000">
              <a:spcBef>
                <a:spcPts val="0"/>
              </a:spcBef>
            </a:pPr>
            <a:r>
              <a:rPr lang="ru-RU" sz="1400" dirty="0">
                <a:latin typeface="Calibri" panose="020F0502020204030204" pitchFamily="34" charset="0"/>
              </a:rPr>
              <a:t>	Образовательная деятельность: с 2004 года по настоящее время работает доцентом кафедры стоматологии детского возраста и ортодонтии с курсом </a:t>
            </a:r>
            <a:r>
              <a:rPr lang="ru-RU" sz="1400" dirty="0" smtClean="0">
                <a:latin typeface="Calibri" panose="020F0502020204030204" pitchFamily="34" charset="0"/>
              </a:rPr>
              <a:t>ИДПО ФГБОУ ВО </a:t>
            </a:r>
            <a:r>
              <a:rPr lang="ru-RU" sz="1400" dirty="0">
                <a:latin typeface="Calibri" panose="020F0502020204030204" pitchFamily="34" charset="0"/>
              </a:rPr>
              <a:t>БГМУ. В 2016 году прошла повышение квалификации «Современные психолого-педагогические, образовательные и информационные технологии при реализации образовательных программ». Стаж работы 13 лет. Научные интересы: профилактика стоматологических заболеваний.</a:t>
            </a:r>
          </a:p>
          <a:p>
            <a:pPr algn="just" defTabSz="540000">
              <a:spcBef>
                <a:spcPts val="0"/>
              </a:spcBef>
            </a:pPr>
            <a:r>
              <a:rPr lang="ru-RU" sz="1400" dirty="0">
                <a:latin typeface="Calibri" panose="020F0502020204030204" pitchFamily="34" charset="0"/>
              </a:rPr>
              <a:t>	Основные публикации:</a:t>
            </a:r>
          </a:p>
          <a:p>
            <a:pPr algn="just" defTabSz="540000">
              <a:spcBef>
                <a:spcPts val="0"/>
              </a:spcBef>
            </a:pPr>
            <a:r>
              <a:rPr lang="ru-RU" sz="1400" dirty="0">
                <a:latin typeface="Calibri" panose="020F0502020204030204" pitchFamily="34" charset="0"/>
              </a:rPr>
              <a:t>	1. </a:t>
            </a:r>
            <a:r>
              <a:rPr lang="ru-RU" sz="1400" dirty="0" smtClean="0">
                <a:latin typeface="Calibri" panose="020F0502020204030204" pitchFamily="34" charset="0"/>
              </a:rPr>
              <a:t>Распространённость </a:t>
            </a:r>
            <a:r>
              <a:rPr lang="ru-RU" sz="1400" dirty="0">
                <a:latin typeface="Calibri" panose="020F0502020204030204" pitchFamily="34" charset="0"/>
              </a:rPr>
              <a:t>и интенсивность кариеса зубов у детей в период сменного прикуса, проживающих в городе Уфа / АКТУАЛЬНЫЕ ВОПРОСЫ СТОМАТОЛОГИИ. Сборник научных трудов, посвященный основателю кафедры ортопедической стоматологии КГМУ профессору Исааку Михайловичу </a:t>
            </a:r>
            <a:r>
              <a:rPr lang="ru-RU" sz="1400" dirty="0" err="1">
                <a:latin typeface="Calibri" panose="020F0502020204030204" pitchFamily="34" charset="0"/>
              </a:rPr>
              <a:t>Оксману</a:t>
            </a:r>
            <a:r>
              <a:rPr lang="ru-RU" sz="1400" dirty="0">
                <a:latin typeface="Calibri" panose="020F0502020204030204" pitchFamily="34" charset="0"/>
              </a:rPr>
              <a:t>. – Казань. - 2019. – 448 с. </a:t>
            </a:r>
          </a:p>
          <a:p>
            <a:pPr algn="just" defTabSz="540000">
              <a:spcBef>
                <a:spcPts val="0"/>
              </a:spcBef>
            </a:pPr>
            <a:r>
              <a:rPr lang="ru-RU" sz="1400" dirty="0">
                <a:latin typeface="Calibri" panose="020F0502020204030204" pitchFamily="34" charset="0"/>
              </a:rPr>
              <a:t>	2. Взаимосвязь стенозов сонных артерий и стоматологических заболеваний/ АКТУАЛЬНЫЕ ВОПРОСЫ СТОМАТОЛОГИИ. Сборник научных трудов, посвященный основателю кафедры ортопедической стоматологии КГМУ профессору Исааку Михайловичу </a:t>
            </a:r>
            <a:r>
              <a:rPr lang="ru-RU" sz="1400" dirty="0" err="1">
                <a:latin typeface="Calibri" panose="020F0502020204030204" pitchFamily="34" charset="0"/>
              </a:rPr>
              <a:t>Оксману</a:t>
            </a:r>
            <a:r>
              <a:rPr lang="ru-RU" sz="1400" dirty="0">
                <a:latin typeface="Calibri" panose="020F0502020204030204" pitchFamily="34" charset="0"/>
              </a:rPr>
              <a:t>. – Казань. - 2019. – 448 с.</a:t>
            </a:r>
          </a:p>
          <a:p>
            <a:pPr algn="just" defTabSz="540000">
              <a:spcBef>
                <a:spcPts val="0"/>
              </a:spcBef>
            </a:pPr>
            <a:r>
              <a:rPr lang="ru-RU" sz="1400" dirty="0">
                <a:latin typeface="Calibri" panose="020F0502020204030204" pitchFamily="34" charset="0"/>
              </a:rPr>
              <a:t>	3. Исследование мазков – отпечатков гнойных ран при использовании мази с фурациллином, лидокаином и </a:t>
            </a:r>
            <a:r>
              <a:rPr lang="ru-RU" sz="1400" dirty="0" err="1">
                <a:latin typeface="Calibri" panose="020F0502020204030204" pitchFamily="34" charset="0"/>
              </a:rPr>
              <a:t>дибунолом</a:t>
            </a:r>
            <a:r>
              <a:rPr lang="ru-RU" sz="1400" dirty="0">
                <a:latin typeface="Calibri" panose="020F0502020204030204" pitchFamily="34" charset="0"/>
              </a:rPr>
              <a:t> для лечения абсцессов и флегмон челюстно-лицевой области у детей/ Проблемы стоматологии, 2019, том 15, №2.</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739538" y="185363"/>
            <a:ext cx="266700" cy="266700"/>
          </a:xfrm>
          <a:prstGeom prst="rect">
            <a:avLst/>
          </a:prstGeom>
        </p:spPr>
      </p:pic>
      <p:sp>
        <p:nvSpPr>
          <p:cNvPr id="3" name="Прямоугольник с двумя скругленными противолежащими углами 2"/>
          <p:cNvSpPr/>
          <p:nvPr/>
        </p:nvSpPr>
        <p:spPr>
          <a:xfrm>
            <a:off x="235889" y="581308"/>
            <a:ext cx="11800111"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КАНДИДАТ МЕДИЦИНСКИХ НАУК, ДОЦЕНТ КАФЕДРЫ СТОМАТОЛОГИИ ДЕТСКОГО ВОЗРАСТА и ОРТОДОНТИИ С КУРСОМ ИДПО </a:t>
            </a:r>
            <a:r>
              <a:rPr lang="ru-RU" sz="1400" dirty="0" smtClean="0">
                <a:latin typeface="Calibri" panose="020F0502020204030204" pitchFamily="34" charset="0"/>
              </a:rPr>
              <a:t>ФГБОУ ВО БГМУ МИНЗДРАВА РОССИИ, РАБОТАЕТ С 2004 ГОДА</a:t>
            </a:r>
            <a:endParaRPr lang="ru-RU" sz="1400" dirty="0">
              <a:latin typeface="Calibri" panose="020F0502020204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4258" r="4258"/>
          <a:stretch/>
        </p:blipFill>
        <p:spPr bwMode="auto">
          <a:xfrm>
            <a:off x="180888" y="1471218"/>
            <a:ext cx="3384000" cy="4932000"/>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37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112605" y="174726"/>
            <a:ext cx="8346000" cy="452600"/>
          </a:xfrm>
        </p:spPr>
        <p:txBody>
          <a:bodyPr>
            <a:noAutofit/>
          </a:bodyPr>
          <a:lstStyle/>
          <a:p>
            <a:pPr algn="l"/>
            <a:r>
              <a:rPr lang="ru-RU" sz="3500" b="1" dirty="0">
                <a:latin typeface="Calibri" panose="020F0502020204030204" pitchFamily="34" charset="0"/>
              </a:rPr>
              <a:t>СНЕТКОВА </a:t>
            </a:r>
            <a:r>
              <a:rPr lang="ru-RU" sz="3500" b="1" dirty="0">
                <a:solidFill>
                  <a:srgbClr val="0070C0"/>
                </a:solidFill>
                <a:latin typeface="Calibri" panose="020F0502020204030204" pitchFamily="34" charset="0"/>
              </a:rPr>
              <a:t>ТАТЬЯНА ВЛАДИМИРОВНА</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715669" y="1599819"/>
            <a:ext cx="8334176" cy="4617748"/>
          </a:xfrm>
        </p:spPr>
        <p:txBody>
          <a:bodyPr>
            <a:noAutofit/>
          </a:bodyPr>
          <a:lstStyle/>
          <a:p>
            <a:pPr algn="just" defTabSz="540000">
              <a:spcBef>
                <a:spcPts val="0"/>
              </a:spcBef>
            </a:pPr>
            <a:r>
              <a:rPr lang="ru-RU" sz="1400" dirty="0">
                <a:latin typeface="Calibri" panose="020F0502020204030204" pitchFamily="34" charset="0"/>
              </a:rPr>
              <a:t>	</a:t>
            </a:r>
            <a:r>
              <a:rPr lang="ru-RU" sz="1400" b="1" dirty="0" err="1">
                <a:latin typeface="Calibri" panose="020F0502020204030204" pitchFamily="34" charset="0"/>
              </a:rPr>
              <a:t>Снеткова</a:t>
            </a:r>
            <a:r>
              <a:rPr lang="ru-RU" sz="1400" b="1" dirty="0">
                <a:latin typeface="Calibri" panose="020F0502020204030204" pitchFamily="34" charset="0"/>
              </a:rPr>
              <a:t> Татьяна Владимировна</a:t>
            </a:r>
            <a:r>
              <a:rPr lang="ru-RU" sz="1400" dirty="0">
                <a:latin typeface="Calibri" panose="020F0502020204030204" pitchFamily="34" charset="0"/>
              </a:rPr>
              <a:t> в 1982 году поступила на стоматологический факультет Башкирского государственного медицинского института имени 15-летия ВЛКСМ, после окончания которого обучалась в клинической ординатуре по специальности «Стоматология детского возраста». С 1990 года по 1999 год работала ассистентом на кафедре стоматологии детского возраста, с 1999 года по настоящее время в должности доцента. Является ответственным на кафедре по ординатуре. Татьяна Владимировна имеет высшую квалификационную категорию по специальности «Ортодонтия». В 1997 защитила кандидатскую диссертацию на тему «Комплексное лечение детей с врожденной расщелиной неба после уранопластики с применением </a:t>
            </a:r>
            <a:r>
              <a:rPr lang="ru-RU" sz="1400" dirty="0" err="1">
                <a:latin typeface="Calibri" panose="020F0502020204030204" pitchFamily="34" charset="0"/>
              </a:rPr>
              <a:t>ауторезонансной</a:t>
            </a:r>
            <a:r>
              <a:rPr lang="ru-RU" sz="1400" dirty="0">
                <a:latin typeface="Calibri" panose="020F0502020204030204" pitchFamily="34" charset="0"/>
              </a:rPr>
              <a:t> низкочастотной вибротерапии». Имеет 114 научных работ, 6 монографий, 11 учебно-методических пособий с грифом УМО, 1 патент.</a:t>
            </a:r>
          </a:p>
          <a:p>
            <a:pPr algn="just" defTabSz="540000">
              <a:spcBef>
                <a:spcPts val="0"/>
              </a:spcBef>
            </a:pPr>
            <a:r>
              <a:rPr lang="ru-RU" sz="1400" dirty="0">
                <a:latin typeface="Calibri" panose="020F0502020204030204" pitchFamily="34" charset="0"/>
              </a:rPr>
              <a:t>	Награждена почетной грамотой министерства образования РБ. Стаж работы 30 лет. Преподаваемые дисциплины, курсы: ортодонтия 4, 5 курсы, инновационные методы по ортодонтии. 	Научные интересы: эпидемиология и профилактика зубочелюстных аномалий, дети с ограниченными возможностями здоровья (слабовидящие, слепые).</a:t>
            </a:r>
          </a:p>
          <a:p>
            <a:pPr algn="just" defTabSz="540000">
              <a:spcBef>
                <a:spcPts val="0"/>
              </a:spcBef>
            </a:pPr>
            <a:r>
              <a:rPr lang="ru-RU" sz="1400" dirty="0">
                <a:latin typeface="Calibri" panose="020F0502020204030204" pitchFamily="34" charset="0"/>
              </a:rPr>
              <a:t>	Основные публикации:</a:t>
            </a:r>
          </a:p>
          <a:p>
            <a:pPr algn="just" defTabSz="540000">
              <a:spcBef>
                <a:spcPts val="0"/>
              </a:spcBef>
            </a:pPr>
            <a:r>
              <a:rPr lang="ru-RU" sz="1400" dirty="0">
                <a:latin typeface="Calibri" panose="020F0502020204030204" pitchFamily="34" charset="0"/>
              </a:rPr>
              <a:t>	1. Стоматологическая заболеваемость у слепых и слабовидящих детей / Проблемы стоматологии Т.14, №4</a:t>
            </a:r>
          </a:p>
          <a:p>
            <a:pPr algn="just" defTabSz="540000">
              <a:spcBef>
                <a:spcPts val="0"/>
              </a:spcBef>
            </a:pPr>
            <a:r>
              <a:rPr lang="ru-RU" sz="1400" dirty="0">
                <a:latin typeface="Calibri" panose="020F0502020204030204" pitchFamily="34" charset="0"/>
              </a:rPr>
              <a:t>	2. Заболеваемость кариесом постоянных зубов у школьников с патологией органов зрения «Актуальные вопросы стоматологии и 19-й международной специализированной выставки «</a:t>
            </a:r>
            <a:r>
              <a:rPr lang="ru-RU" sz="1400" dirty="0" err="1">
                <a:latin typeface="Calibri" panose="020F0502020204030204" pitchFamily="34" charset="0"/>
              </a:rPr>
              <a:t>Дентал</a:t>
            </a:r>
            <a:r>
              <a:rPr lang="ru-RU" sz="1400" dirty="0">
                <a:latin typeface="Calibri" panose="020F0502020204030204" pitchFamily="34" charset="0"/>
              </a:rPr>
              <a:t>-Экспо. Стоматология Урала-2018».</a:t>
            </a:r>
          </a:p>
          <a:p>
            <a:pPr algn="just" defTabSz="540000">
              <a:spcBef>
                <a:spcPts val="0"/>
              </a:spcBef>
            </a:pPr>
            <a:r>
              <a:rPr lang="ru-RU" sz="1400" dirty="0">
                <a:latin typeface="Calibri" panose="020F0502020204030204" pitchFamily="34" charset="0"/>
              </a:rPr>
              <a:t>	3. Распространенность и интенсивность кариеса зубов у детей в период сменного прикуса, проживающих в городе Уфа/ АКТУАЛЬНЫЕ ВОПРОСЫ СТОМАТОЛОГИИ. Сборник научных трудов, посвященный основателю кафедры ортопедической стоматологии КГМУ профессору Исааку Михайловичу </a:t>
            </a:r>
            <a:r>
              <a:rPr lang="ru-RU" sz="1400" dirty="0" err="1">
                <a:latin typeface="Calibri" panose="020F0502020204030204" pitchFamily="34" charset="0"/>
              </a:rPr>
              <a:t>Оксману</a:t>
            </a:r>
            <a:r>
              <a:rPr lang="ru-RU" sz="1400" dirty="0">
                <a:latin typeface="Calibri" panose="020F0502020204030204" pitchFamily="34" charset="0"/>
              </a:rPr>
              <a:t>. – Казань. - 2019. – 448 с.</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827380" y="201482"/>
            <a:ext cx="266700" cy="266700"/>
          </a:xfrm>
          <a:prstGeom prst="rect">
            <a:avLst/>
          </a:prstGeom>
        </p:spPr>
      </p:pic>
      <p:sp>
        <p:nvSpPr>
          <p:cNvPr id="3" name="Прямоугольник с двумя скругленными противолежащими углами 2"/>
          <p:cNvSpPr/>
          <p:nvPr/>
        </p:nvSpPr>
        <p:spPr>
          <a:xfrm>
            <a:off x="-10310" y="581308"/>
            <a:ext cx="12202310"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a:t>
            </a:r>
            <a:r>
              <a:rPr lang="ru-RU" sz="1400" dirty="0">
                <a:latin typeface="Calibri" panose="020F0502020204030204" pitchFamily="34" charset="0"/>
              </a:rPr>
              <a:t>КАНДИДАТ МЕДИЦИНСКИХ НАУК, ДОЦЕНТ КАФЕДРЫ СТОМАТОЛОГИИ ДЕТСКОГО ВОЗРАСТА И ОРТОДОНТИИ С КУРСОМ ИДПО БГМУ, РАБОТАЕТ С 1990 ГОДА</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1494" b="1494"/>
          <a:stretch/>
        </p:blipFill>
        <p:spPr bwMode="auto">
          <a:xfrm>
            <a:off x="117650" y="1599819"/>
            <a:ext cx="3419460" cy="4983681"/>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61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24626" cy="6872543"/>
          </a:xfrm>
          <a:prstGeom prst="rect">
            <a:avLst/>
          </a:prstGeom>
          <a:noFill/>
          <a:ln>
            <a:noFill/>
          </a:ln>
        </p:spPr>
      </p:pic>
      <p:sp>
        <p:nvSpPr>
          <p:cNvPr id="17" name="Прямоугольник 16">
            <a:extLst>
              <a:ext uri="{FF2B5EF4-FFF2-40B4-BE49-F238E27FC236}">
                <a16:creationId xmlns:a16="http://schemas.microsoft.com/office/drawing/2014/main" id="{E8176F4C-DDB5-47C0-9A2D-BC6D072E2A86}"/>
              </a:ext>
            </a:extLst>
          </p:cNvPr>
          <p:cNvSpPr/>
          <p:nvPr/>
        </p:nvSpPr>
        <p:spPr>
          <a:xfrm>
            <a:off x="8626" y="6767626"/>
            <a:ext cx="12207374"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7" name="Заголовок 6">
            <a:extLst>
              <a:ext uri="{FF2B5EF4-FFF2-40B4-BE49-F238E27FC236}">
                <a16:creationId xmlns:a16="http://schemas.microsoft.com/office/drawing/2014/main" id="{9CB5E0D7-A100-4360-B842-E165E2E10A95}"/>
              </a:ext>
            </a:extLst>
          </p:cNvPr>
          <p:cNvSpPr>
            <a:spLocks noGrp="1"/>
          </p:cNvSpPr>
          <p:nvPr>
            <p:ph type="title"/>
          </p:nvPr>
        </p:nvSpPr>
        <p:spPr>
          <a:xfrm>
            <a:off x="3567584" y="271203"/>
            <a:ext cx="8432329" cy="498875"/>
          </a:xfrm>
        </p:spPr>
        <p:txBody>
          <a:bodyPr>
            <a:noAutofit/>
          </a:bodyPr>
          <a:lstStyle/>
          <a:p>
            <a:r>
              <a:rPr lang="ru-RU" sz="3500" cap="all" dirty="0">
                <a:latin typeface="Calibri" panose="020F0502020204030204" pitchFamily="34" charset="0"/>
              </a:rPr>
              <a:t>ШАРЫГИН </a:t>
            </a:r>
            <a:r>
              <a:rPr lang="ru-RU" sz="3500" cap="all" dirty="0">
                <a:solidFill>
                  <a:srgbClr val="0484CF"/>
                </a:solidFill>
                <a:latin typeface="Calibri" panose="020F0502020204030204" pitchFamily="34" charset="0"/>
              </a:rPr>
              <a:t>ВАЛЕРИЙ АЛЕКСАНДРОВИЧ</a:t>
            </a:r>
          </a:p>
        </p:txBody>
      </p:sp>
      <p:pic>
        <p:nvPicPr>
          <p:cNvPr id="5" name="Рисунок 4">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264320" y="372159"/>
            <a:ext cx="304652" cy="266700"/>
          </a:xfrm>
          <a:prstGeom prst="rect">
            <a:avLst/>
          </a:prstGeom>
        </p:spPr>
      </p:pic>
      <p:grpSp>
        <p:nvGrpSpPr>
          <p:cNvPr id="10" name="Группа 9">
            <a:extLst>
              <a:ext uri="{FF2B5EF4-FFF2-40B4-BE49-F238E27FC236}">
                <a16:creationId xmlns:a16="http://schemas.microsoft.com/office/drawing/2014/main" id="{95C691DB-68BF-4C8D-A575-7EBB0EE0C76A}"/>
              </a:ext>
            </a:extLst>
          </p:cNvPr>
          <p:cNvGrpSpPr/>
          <p:nvPr/>
        </p:nvGrpSpPr>
        <p:grpSpPr>
          <a:xfrm>
            <a:off x="4152374" y="-8794"/>
            <a:ext cx="2844750" cy="286020"/>
            <a:chOff x="9347250" y="37980"/>
            <a:chExt cx="2844750" cy="286020"/>
          </a:xfrm>
        </p:grpSpPr>
        <p:sp>
          <p:nvSpPr>
            <p:cNvPr id="11" name="Прямоугольник 10">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sp>
        <p:nvSpPr>
          <p:cNvPr id="13" name="Прямоугольник 12">
            <a:extLst>
              <a:ext uri="{FF2B5EF4-FFF2-40B4-BE49-F238E27FC236}">
                <a16:creationId xmlns:a16="http://schemas.microsoft.com/office/drawing/2014/main" id="{AB09B1CA-EBC3-45ED-866C-A928D25B7DCC}"/>
              </a:ext>
            </a:extLst>
          </p:cNvPr>
          <p:cNvSpPr/>
          <p:nvPr/>
        </p:nvSpPr>
        <p:spPr>
          <a:xfrm>
            <a:off x="-8626" y="-8944"/>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14" name="Группа 13">
            <a:extLst>
              <a:ext uri="{FF2B5EF4-FFF2-40B4-BE49-F238E27FC236}">
                <a16:creationId xmlns:a16="http://schemas.microsoft.com/office/drawing/2014/main" id="{7822E466-855B-4442-A397-FDD24D99F19E}"/>
              </a:ext>
            </a:extLst>
          </p:cNvPr>
          <p:cNvGrpSpPr/>
          <p:nvPr/>
        </p:nvGrpSpPr>
        <p:grpSpPr>
          <a:xfrm>
            <a:off x="-6748" y="6592126"/>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pic>
        <p:nvPicPr>
          <p:cNvPr id="9" name="Рисунок 8">
            <a:extLst>
              <a:ext uri="{FF2B5EF4-FFF2-40B4-BE49-F238E27FC236}">
                <a16:creationId xmlns:a16="http://schemas.microsoft.com/office/drawing/2014/main" id="{817E9FCB-FDF7-48CA-A987-AB3159F27270}"/>
              </a:ext>
            </a:extLst>
          </p:cNvPr>
          <p:cNvPicPr>
            <a:picLocks noChangeAspect="1"/>
          </p:cNvPicPr>
          <p:nvPr/>
        </p:nvPicPr>
        <p:blipFill rotWithShape="1">
          <a:blip r:embed="rId5">
            <a:extLst>
              <a:ext uri="{28A0092B-C50C-407E-A947-70E740481C1C}">
                <a14:useLocalDpi xmlns:a14="http://schemas.microsoft.com/office/drawing/2010/main" val="0"/>
              </a:ext>
            </a:extLst>
          </a:blip>
          <a:srcRect l="-9868" r="9868"/>
          <a:stretch/>
        </p:blipFill>
        <p:spPr>
          <a:xfrm>
            <a:off x="-440626" y="591668"/>
            <a:ext cx="4410000" cy="5880000"/>
          </a:xfrm>
          <a:custGeom>
            <a:avLst/>
            <a:gdLst>
              <a:gd name="connsiteX0" fmla="*/ 1135576 w 4544364"/>
              <a:gd name="connsiteY0" fmla="*/ 0 h 6829382"/>
              <a:gd name="connsiteX1" fmla="*/ 4532638 w 4544364"/>
              <a:gd name="connsiteY1" fmla="*/ 3065559 h 6829382"/>
              <a:gd name="connsiteX2" fmla="*/ 4544364 w 4544364"/>
              <a:gd name="connsiteY2" fmla="*/ 3219774 h 6829382"/>
              <a:gd name="connsiteX3" fmla="*/ 4544364 w 4544364"/>
              <a:gd name="connsiteY3" fmla="*/ 3609609 h 6829382"/>
              <a:gd name="connsiteX4" fmla="*/ 4532638 w 4544364"/>
              <a:gd name="connsiteY4" fmla="*/ 3763823 h 6829382"/>
              <a:gd name="connsiteX5" fmla="*/ 1135576 w 4544364"/>
              <a:gd name="connsiteY5" fmla="*/ 6829382 h 6829382"/>
              <a:gd name="connsiteX6" fmla="*/ 120151 w 4544364"/>
              <a:gd name="connsiteY6" fmla="*/ 6675864 h 6829382"/>
              <a:gd name="connsiteX7" fmla="*/ 0 w 4544364"/>
              <a:gd name="connsiteY7" fmla="*/ 6635210 h 6829382"/>
              <a:gd name="connsiteX8" fmla="*/ 0 w 4544364"/>
              <a:gd name="connsiteY8" fmla="*/ 194173 h 6829382"/>
              <a:gd name="connsiteX9" fmla="*/ 120151 w 4544364"/>
              <a:gd name="connsiteY9" fmla="*/ 153518 h 6829382"/>
              <a:gd name="connsiteX10" fmla="*/ 1135576 w 4544364"/>
              <a:gd name="connsiteY10" fmla="*/ 0 h 68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4364" h="6829382">
                <a:moveTo>
                  <a:pt x="1135576" y="0"/>
                </a:moveTo>
                <a:cubicBezTo>
                  <a:pt x="2903591" y="0"/>
                  <a:pt x="4357771" y="1343680"/>
                  <a:pt x="4532638" y="3065559"/>
                </a:cubicBezTo>
                <a:lnTo>
                  <a:pt x="4544364" y="3219774"/>
                </a:lnTo>
                <a:lnTo>
                  <a:pt x="4544364" y="3609609"/>
                </a:lnTo>
                <a:lnTo>
                  <a:pt x="4532638" y="3763823"/>
                </a:lnTo>
                <a:cubicBezTo>
                  <a:pt x="4357771" y="5485702"/>
                  <a:pt x="2903591" y="6829382"/>
                  <a:pt x="1135576" y="6829382"/>
                </a:cubicBezTo>
                <a:cubicBezTo>
                  <a:pt x="781973" y="6829382"/>
                  <a:pt x="440924" y="6775635"/>
                  <a:pt x="120151" y="6675864"/>
                </a:cubicBezTo>
                <a:lnTo>
                  <a:pt x="0" y="6635210"/>
                </a:lnTo>
                <a:lnTo>
                  <a:pt x="0" y="194173"/>
                </a:lnTo>
                <a:lnTo>
                  <a:pt x="120151" y="153518"/>
                </a:lnTo>
                <a:cubicBezTo>
                  <a:pt x="440924" y="53747"/>
                  <a:pt x="781973" y="0"/>
                  <a:pt x="1135576" y="0"/>
                </a:cubicBezTo>
                <a:close/>
              </a:path>
            </a:pathLst>
          </a:custGeom>
        </p:spPr>
      </p:pic>
      <p:sp>
        <p:nvSpPr>
          <p:cNvPr id="18" name="Прямоугольник с двумя скругленными противолежащими углами 17"/>
          <p:cNvSpPr/>
          <p:nvPr/>
        </p:nvSpPr>
        <p:spPr>
          <a:xfrm>
            <a:off x="3069645" y="688876"/>
            <a:ext cx="8930268" cy="605909"/>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tIns="0" bIns="0">
            <a:spAutoFit/>
          </a:bodyPr>
          <a:lstStyle/>
          <a:p>
            <a:pPr algn="just"/>
            <a:r>
              <a:rPr lang="ru-RU" sz="1400" dirty="0">
                <a:latin typeface="Calibri" panose="020F0502020204030204" pitchFamily="34" charset="0"/>
              </a:rPr>
              <a:t>ВРАЧ-ОРТОДОНТ ДЕТСКАЯ СТОМАТОЛОГИЧЕСКАЯ ПОЛИКЛИНИКА №3 г. УФА, работал с 1982 года по 1986 </a:t>
            </a:r>
            <a:r>
              <a:rPr lang="ru-RU" sz="1400" dirty="0" smtClean="0">
                <a:latin typeface="Calibri" panose="020F0502020204030204" pitchFamily="34" charset="0"/>
              </a:rPr>
              <a:t>год</a:t>
            </a:r>
          </a:p>
          <a:p>
            <a:pPr algn="just"/>
            <a:r>
              <a:rPr lang="ru-RU" sz="1400" dirty="0" smtClean="0">
                <a:latin typeface="Calibri" panose="020F0502020204030204" pitchFamily="34" charset="0"/>
              </a:rPr>
              <a:t>ГЛАВНЫЙ ВРАЧ ГАУЗ РБ СТОМАТОЛОГИЧЕСКАЯ ПОЛИКЛИНИКА №</a:t>
            </a:r>
            <a:r>
              <a:rPr lang="ru-RU" sz="1400" dirty="0" smtClean="0">
                <a:latin typeface="Calibri" panose="020F0502020204030204" pitchFamily="34" charset="0"/>
              </a:rPr>
              <a:t>8  </a:t>
            </a:r>
            <a:r>
              <a:rPr lang="ru-RU" sz="1400" dirty="0" smtClean="0">
                <a:latin typeface="Calibri" panose="020F0502020204030204" pitchFamily="34" charset="0"/>
              </a:rPr>
              <a:t>г</a:t>
            </a:r>
            <a:r>
              <a:rPr lang="ru-RU" sz="1400" dirty="0" smtClean="0">
                <a:latin typeface="Calibri" panose="020F0502020204030204" pitchFamily="34" charset="0"/>
              </a:rPr>
              <a:t>. УФА </a:t>
            </a:r>
            <a:r>
              <a:rPr lang="ru-RU" sz="1400" dirty="0" smtClean="0">
                <a:latin typeface="Calibri" panose="020F0502020204030204" pitchFamily="34" charset="0"/>
              </a:rPr>
              <a:t>С 2005 ПО 2020 годы</a:t>
            </a:r>
            <a:endParaRPr lang="ru-RU" sz="1400" dirty="0">
              <a:latin typeface="Calibri" panose="020F0502020204030204" pitchFamily="34" charset="0"/>
            </a:endParaRPr>
          </a:p>
        </p:txBody>
      </p:sp>
      <p:sp>
        <p:nvSpPr>
          <p:cNvPr id="8" name="Текст 7">
            <a:extLst>
              <a:ext uri="{FF2B5EF4-FFF2-40B4-BE49-F238E27FC236}">
                <a16:creationId xmlns:a16="http://schemas.microsoft.com/office/drawing/2014/main" id="{A98C920F-FE29-4D43-90EC-355F494088EC}"/>
              </a:ext>
            </a:extLst>
          </p:cNvPr>
          <p:cNvSpPr>
            <a:spLocks noGrp="1"/>
          </p:cNvSpPr>
          <p:nvPr>
            <p:ph type="body" sz="quarter" idx="11"/>
          </p:nvPr>
        </p:nvSpPr>
        <p:spPr>
          <a:xfrm>
            <a:off x="4091992" y="1456933"/>
            <a:ext cx="7907921" cy="4531269"/>
          </a:xfrm>
        </p:spPr>
        <p:txBody>
          <a:bodyPr>
            <a:noAutofit/>
          </a:bodyPr>
          <a:lstStyle/>
          <a:p>
            <a:pPr marL="0" indent="0" algn="just">
              <a:lnSpc>
                <a:spcPct val="100000"/>
              </a:lnSpc>
              <a:spcBef>
                <a:spcPts val="0"/>
              </a:spcBef>
              <a:buNone/>
            </a:pPr>
            <a:r>
              <a:rPr lang="ru-RU" sz="1400" dirty="0"/>
              <a:t>	</a:t>
            </a:r>
            <a:r>
              <a:rPr lang="ru-RU" sz="1400" b="1" dirty="0">
                <a:latin typeface="Calibri" panose="020F0502020204030204" pitchFamily="34" charset="0"/>
              </a:rPr>
              <a:t>Шарыгин Валерий Александрович </a:t>
            </a:r>
            <a:r>
              <a:rPr lang="ru-RU" sz="1400" dirty="0">
                <a:latin typeface="Calibri" panose="020F0502020204030204" pitchFamily="34" charset="0"/>
              </a:rPr>
              <a:t>родился в 1960 году в деревне Побоище Кугарчинского района Республики Башкортостан. В 1982 году окончил стоматологический факультет Башкирского Государственного медицинского института им. XV-</a:t>
            </a:r>
            <a:r>
              <a:rPr lang="ru-RU" sz="1400" dirty="0" err="1">
                <a:latin typeface="Calibri" panose="020F0502020204030204" pitchFamily="34" charset="0"/>
              </a:rPr>
              <a:t>летия</a:t>
            </a:r>
            <a:r>
              <a:rPr lang="ru-RU" sz="1400" dirty="0">
                <a:latin typeface="Calibri" panose="020F0502020204030204" pitchFamily="34" charset="0"/>
              </a:rPr>
              <a:t> ВЛКСМ. По окончании института был распределен в Детскую стоматологическую поликлинику №3 города Уфы, где в совершенстве овладел методами ортодонтического лечения детей с </a:t>
            </a:r>
            <a:r>
              <a:rPr lang="ru-RU" sz="1400" dirty="0" err="1">
                <a:latin typeface="Calibri" panose="020F0502020204030204" pitchFamily="34" charset="0"/>
              </a:rPr>
              <a:t>зубо</a:t>
            </a:r>
            <a:r>
              <a:rPr lang="ru-RU" sz="1400" dirty="0">
                <a:latin typeface="Calibri" panose="020F0502020204030204" pitchFamily="34" charset="0"/>
              </a:rPr>
              <a:t>-челюстными аномалиями. С июня по декабрь 1986 года работал врачом - ортодонтом в Стоматологической поликлинике №1 города Уфы. В 1986 году переведен врачом-стоматологом-ортопедом в Стоматологическую поликлинику №2 города Уфы. В 1987 году назначен заведующим ортопедическим отделением и проработал в этой должности 18 лет. </a:t>
            </a:r>
            <a:endParaRPr lang="en-US" sz="1400" dirty="0">
              <a:latin typeface="Calibri" panose="020F0502020204030204" pitchFamily="34" charset="0"/>
            </a:endParaRPr>
          </a:p>
          <a:p>
            <a:pPr marL="0" indent="0" algn="just">
              <a:lnSpc>
                <a:spcPct val="100000"/>
              </a:lnSpc>
              <a:spcBef>
                <a:spcPts val="0"/>
              </a:spcBef>
              <a:buNone/>
            </a:pPr>
            <a:r>
              <a:rPr lang="en-US" sz="1400" dirty="0">
                <a:latin typeface="Calibri" panose="020F0502020204030204" pitchFamily="34" charset="0"/>
              </a:rPr>
              <a:t>	</a:t>
            </a:r>
            <a:r>
              <a:rPr lang="ru-RU" sz="1400" dirty="0">
                <a:latin typeface="Calibri" panose="020F0502020204030204" pitchFamily="34" charset="0"/>
              </a:rPr>
              <a:t>С мая 2005 года по настоящее время работает главным врачом стоматологической поликлиники №8 города Уфы. Шарыгин Валерий Александрович грамотный специалист и руководитель. Является настоящим профессионалом, умело руководит вверенным ему учреждением, сочетая теоретические знания с практической работой. Является членом врачебно-консультативной комиссии поликлиники, консультирует и проводит лечение сложных ортопедических больных. В совершенстве владеет методами изготовления протезов из металлокерамики, </a:t>
            </a:r>
            <a:r>
              <a:rPr lang="ru-RU" sz="1400" dirty="0" err="1">
                <a:latin typeface="Calibri" panose="020F0502020204030204" pitchFamily="34" charset="0"/>
              </a:rPr>
              <a:t>металлокомпозита</a:t>
            </a:r>
            <a:r>
              <a:rPr lang="ru-RU" sz="1400" dirty="0">
                <a:latin typeface="Calibri" panose="020F0502020204030204" pitchFamily="34" charset="0"/>
              </a:rPr>
              <a:t> и всеми современными видами сложного зубочелюстного протезирования.</a:t>
            </a:r>
            <a:endParaRPr lang="en-US" sz="1400" dirty="0">
              <a:latin typeface="Calibri" panose="020F0502020204030204" pitchFamily="34" charset="0"/>
            </a:endParaRPr>
          </a:p>
          <a:p>
            <a:pPr marL="0" indent="0" algn="just">
              <a:lnSpc>
                <a:spcPct val="100000"/>
              </a:lnSpc>
              <a:spcBef>
                <a:spcPts val="0"/>
              </a:spcBef>
              <a:buNone/>
            </a:pPr>
            <a:r>
              <a:rPr lang="en-US" sz="1400" dirty="0">
                <a:latin typeface="Calibri" panose="020F0502020204030204" pitchFamily="34" charset="0"/>
              </a:rPr>
              <a:t>	</a:t>
            </a:r>
            <a:r>
              <a:rPr lang="ru-RU" sz="1400" dirty="0">
                <a:latin typeface="Calibri" panose="020F0502020204030204" pitchFamily="34" charset="0"/>
              </a:rPr>
              <a:t>Пользуется заслуженным уважением среди коллег и населения. Награжден Почетными грамотами Управления здравоохранения Администрации городского округа город Уфа Республики Башкортостан в 1999 и 2010 годах и Почетной грамотой Уфимского городского Совета в 2003 году. В 2006 году присвоено Почетное звание Заслуженный врач Республики Башкортостан. В 2014 году награжден Почетной грамотой Министерства здравоохранения Российской Федерации. Женат, имеет двоих детей.</a:t>
            </a:r>
          </a:p>
        </p:txBody>
      </p:sp>
    </p:spTree>
    <p:extLst>
      <p:ext uri="{BB962C8B-B14F-4D97-AF65-F5344CB8AC3E}">
        <p14:creationId xmlns:p14="http://schemas.microsoft.com/office/powerpoint/2010/main" val="25308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80518"/>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1982116" y="187779"/>
            <a:ext cx="8346000" cy="452600"/>
          </a:xfrm>
        </p:spPr>
        <p:txBody>
          <a:bodyPr>
            <a:noAutofit/>
          </a:bodyPr>
          <a:lstStyle/>
          <a:p>
            <a:pPr algn="l"/>
            <a:r>
              <a:rPr lang="ru-RU" sz="3500" b="1" dirty="0" smtClean="0">
                <a:latin typeface="Calibri" panose="020F0502020204030204" pitchFamily="34" charset="0"/>
              </a:rPr>
              <a:t>АВРАМЕНКО </a:t>
            </a:r>
            <a:r>
              <a:rPr lang="ru-RU" sz="3500" b="1" dirty="0" smtClean="0">
                <a:solidFill>
                  <a:srgbClr val="0070C0"/>
                </a:solidFill>
                <a:latin typeface="Calibri" panose="020F0502020204030204" pitchFamily="34" charset="0"/>
              </a:rPr>
              <a:t>ВАЛЕНТИНА ИВАНОВНА </a:t>
            </a:r>
            <a:endParaRPr lang="ru-RU" sz="3500" b="1" dirty="0">
              <a:solidFill>
                <a:srgbClr val="0070C0"/>
              </a:solidFill>
              <a:latin typeface="Calibri" panose="020F0502020204030204" pitchFamily="34" charset="0"/>
            </a:endParaRP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438722" y="1487053"/>
            <a:ext cx="4711650" cy="2944923"/>
          </a:xfrm>
        </p:spPr>
        <p:txBody>
          <a:bodyPr>
            <a:noAutofit/>
          </a:bodyPr>
          <a:lstStyle/>
          <a:p>
            <a:pPr algn="just">
              <a:lnSpc>
                <a:spcPct val="115000"/>
              </a:lnSpc>
              <a:spcAft>
                <a:spcPts val="1000"/>
              </a:spcAft>
            </a:pPr>
            <a:r>
              <a:rPr lang="ru-RU" sz="1000" dirty="0" smtClean="0">
                <a:latin typeface="Calibri" panose="020F0502020204030204" pitchFamily="34" charset="0"/>
              </a:rPr>
              <a:t>	</a:t>
            </a:r>
            <a:r>
              <a:rPr lang="ru-RU" sz="1200" b="1" dirty="0">
                <a:ea typeface="Calibri"/>
                <a:cs typeface="Times New Roman"/>
              </a:rPr>
              <a:t>Авраменко Валентина Ивановна </a:t>
            </a:r>
            <a:r>
              <a:rPr lang="ru-RU" sz="1200" dirty="0">
                <a:ea typeface="Calibri"/>
                <a:cs typeface="Times New Roman"/>
              </a:rPr>
              <a:t>выпускница стоматологического факультета Ставропольского Государственного медицинского института 1971 года по распределению была направлена в Башкортостан. В республиканском центре врождённой и приобретённой патологии челюстно-лицевой области у детей проработала в должности стоматолога-хирурга с 1971 года по 1979 год. В связи с открытием стоматологического факультета, в 1979 году была избрана на должность ассистента детской стоматологии. Заочно закончила аспирантуру, защитив кандидатскую диссертацию в 1987 году. С 1990 года доцент детской стоматологии. В 1996 году в связи с открытием кафедры стоматологии и челюстно-лицевой хирургии института последипломного образования при Башкирском государственном медицинском университете приглашена на данную кафедру в качестве куратора цикла стоматологии детской с профилактикой стоматологических заболеваний и завуча. Валентина Ивановна «Мама» детских стоматологов, ко всем открытым сердцем, «кипела» в центре возрождения детской стоматологии. Общаться легко и приятно, обаятельная, отдавала свою душу</a:t>
            </a:r>
            <a:r>
              <a:rPr lang="ru-RU" sz="1200" dirty="0" smtClean="0">
                <a:ea typeface="Calibri"/>
                <a:cs typeface="Times New Roman"/>
              </a:rPr>
              <a:t>.. Более </a:t>
            </a:r>
            <a:r>
              <a:rPr lang="ru-RU" sz="1200" dirty="0">
                <a:ea typeface="Calibri"/>
                <a:cs typeface="Times New Roman"/>
              </a:rPr>
              <a:t>120 научно-методических трудов, из них 73 научных труда практической значимости. Отличник здравоохранения Республики Башкортостан. Многогранный труд Авраменко Валентины Ивановны в детской стоматологии является образцом выполнения профессионального долга. </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715416" y="258352"/>
            <a:ext cx="266700" cy="266700"/>
          </a:xfrm>
          <a:prstGeom prst="rect">
            <a:avLst/>
          </a:prstGeom>
        </p:spPr>
      </p:pic>
      <p:sp>
        <p:nvSpPr>
          <p:cNvPr id="3" name="Прямоугольник с двумя скругленными противолежащими углами 2"/>
          <p:cNvSpPr/>
          <p:nvPr/>
        </p:nvSpPr>
        <p:spPr>
          <a:xfrm>
            <a:off x="235889" y="581308"/>
            <a:ext cx="11800111"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smtClean="0">
                <a:latin typeface="Calibri" panose="020F0502020204030204" pitchFamily="34" charset="0"/>
              </a:rPr>
              <a:t>ВРАЧ-СТОМАТОЛОГ ДЕТСКИЙ, КАНДИДАТ МЕДИЦИНСКИХ НАУК, ДОЦЕНТ </a:t>
            </a:r>
            <a:r>
              <a:rPr lang="ru-RU" sz="1400" dirty="0">
                <a:latin typeface="Calibri" panose="020F0502020204030204" pitchFamily="34" charset="0"/>
              </a:rPr>
              <a:t>КАФЕДРЫ СТОМАТОЛОГИИ ДЕТСКОГО </a:t>
            </a:r>
            <a:r>
              <a:rPr lang="ru-RU" sz="1400" dirty="0" smtClean="0">
                <a:latin typeface="Calibri" panose="020F0502020204030204" pitchFamily="34" charset="0"/>
              </a:rPr>
              <a:t>ВОЗРАСТА и </a:t>
            </a:r>
            <a:r>
              <a:rPr lang="ru-RU" sz="1400" dirty="0">
                <a:latin typeface="Calibri" panose="020F0502020204030204" pitchFamily="34" charset="0"/>
              </a:rPr>
              <a:t>ЧЕЛЮСТНО-ЛИЦЕВОЙ ХИРУРГИИ </a:t>
            </a:r>
            <a:r>
              <a:rPr lang="ru-RU" sz="1400" dirty="0" smtClean="0">
                <a:latin typeface="Calibri" panose="020F0502020204030204" pitchFamily="34" charset="0"/>
              </a:rPr>
              <a:t>БАШКИРСКОГО </a:t>
            </a:r>
            <a:r>
              <a:rPr lang="ru-RU" sz="1400" dirty="0">
                <a:latin typeface="Calibri" panose="020F0502020204030204" pitchFamily="34" charset="0"/>
              </a:rPr>
              <a:t>ГОСУДАРСТВЕННОГО МЕДИЦИНСКОГО ИНСТИТУТА имени 15-летия ВЛКСМ </a:t>
            </a:r>
            <a:r>
              <a:rPr lang="ru-RU" sz="1400" dirty="0" smtClean="0">
                <a:latin typeface="Calibri" panose="020F0502020204030204" pitchFamily="34" charset="0"/>
              </a:rPr>
              <a:t>работала </a:t>
            </a:r>
            <a:r>
              <a:rPr lang="ru-RU" sz="1400" dirty="0">
                <a:latin typeface="Calibri" panose="020F0502020204030204" pitchFamily="34" charset="0"/>
              </a:rPr>
              <a:t>с </a:t>
            </a:r>
            <a:r>
              <a:rPr lang="ru-RU" sz="1400" dirty="0" smtClean="0">
                <a:latin typeface="Calibri" panose="020F0502020204030204" pitchFamily="34" charset="0"/>
              </a:rPr>
              <a:t>1979 по 2013 </a:t>
            </a:r>
            <a:r>
              <a:rPr lang="ru-RU" sz="1400" dirty="0">
                <a:latin typeface="Calibri" panose="020F0502020204030204" pitchFamily="34" charset="0"/>
              </a:rPr>
              <a:t>годы</a:t>
            </a:r>
          </a:p>
        </p:txBody>
      </p:sp>
      <p:pic>
        <p:nvPicPr>
          <p:cNvPr id="2" name="Picture 2" descr="F:\Энциклопедия\Авраменко Валентина Ивановна\WhatsApp Image 2020-08-10 at 19.54.35(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58" y="1596088"/>
            <a:ext cx="3129708" cy="417294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F:\Энциклопедия\Авраменко Валентина Ивановна\WhatsApp Image 2020-08-14 at 20.28.15(4).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2266" y="1181295"/>
            <a:ext cx="2925144" cy="292514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F:\Энциклопедия\Авраменко Валентина Ивановна\WhatsApp Image 2020-08-14 at 20.28.15(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6450" y="3814400"/>
            <a:ext cx="2769100" cy="27691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17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50"/>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359952" y="481694"/>
            <a:ext cx="11298648" cy="452600"/>
          </a:xfrm>
        </p:spPr>
        <p:txBody>
          <a:bodyPr>
            <a:noAutofit/>
          </a:bodyPr>
          <a:lstStyle/>
          <a:p>
            <a:r>
              <a:rPr lang="ru-RU" sz="3500" b="1" dirty="0" smtClean="0">
                <a:latin typeface="Calibri" panose="020F0502020204030204" pitchFamily="34" charset="0"/>
              </a:rPr>
              <a:t>ОСНОВЫ ДИСПАНСЕРИЗАЦИИ </a:t>
            </a:r>
            <a:r>
              <a:rPr lang="ru-RU" sz="3500" b="1" dirty="0">
                <a:latin typeface="Calibri" panose="020F0502020204030204" pitchFamily="34" charset="0"/>
              </a:rPr>
              <a:t>ДЕТЕЙВ БАШКОРТОСТАНЕ </a:t>
            </a:r>
            <a:endParaRPr lang="ru-RU" sz="3500" b="1" dirty="0">
              <a:solidFill>
                <a:srgbClr val="0070C0"/>
              </a:solidFill>
              <a:latin typeface="Calibri" panose="020F0502020204030204" pitchFamily="34" charset="0"/>
            </a:endParaRP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10311" y="5323"/>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5" name="Прямоугольник 4"/>
          <p:cNvSpPr/>
          <p:nvPr/>
        </p:nvSpPr>
        <p:spPr>
          <a:xfrm>
            <a:off x="3361039" y="1431490"/>
            <a:ext cx="5171964" cy="4185761"/>
          </a:xfrm>
          <a:prstGeom prst="rect">
            <a:avLst/>
          </a:prstGeom>
        </p:spPr>
        <p:txBody>
          <a:bodyPr wrap="square">
            <a:spAutoFit/>
          </a:bodyPr>
          <a:lstStyle/>
          <a:p>
            <a:pPr algn="just"/>
            <a:r>
              <a:rPr lang="ru-RU" sz="1300" dirty="0"/>
              <a:t>	</a:t>
            </a:r>
            <a:r>
              <a:rPr lang="ru-RU" sz="1400" dirty="0" smtClean="0"/>
              <a:t>Основы </a:t>
            </a:r>
            <a:r>
              <a:rPr lang="ru-RU" sz="1400" dirty="0"/>
              <a:t>диспансеризации детей </a:t>
            </a:r>
            <a:r>
              <a:rPr lang="ru-RU" sz="1400" dirty="0" smtClean="0"/>
              <a:t>в Республике </a:t>
            </a:r>
            <a:r>
              <a:rPr lang="ru-RU" sz="1400" dirty="0"/>
              <a:t>Башкортостане заложены с 1968 года. На базе </a:t>
            </a:r>
            <a:r>
              <a:rPr lang="ru-RU" sz="1400" dirty="0" smtClean="0"/>
              <a:t>Республиканской стоматологической поликлиники </a:t>
            </a:r>
            <a:r>
              <a:rPr lang="ru-RU" sz="1400" dirty="0"/>
              <a:t>под руководством </a:t>
            </a:r>
            <a:r>
              <a:rPr lang="ru-RU" sz="1400" dirty="0" smtClean="0"/>
              <a:t>кандидата </a:t>
            </a:r>
            <a:r>
              <a:rPr lang="ru-RU" sz="1400" dirty="0"/>
              <a:t>медицинских наук </a:t>
            </a:r>
            <a:r>
              <a:rPr lang="ru-RU" sz="1400" dirty="0" err="1"/>
              <a:t>Козлинер</a:t>
            </a:r>
            <a:r>
              <a:rPr lang="ru-RU" sz="1400" dirty="0"/>
              <a:t> Борис Давыдовичем был создан стоматологический центр для детей с врожденной и приобретённой патологией челюстно-лицевой области. </a:t>
            </a:r>
            <a:r>
              <a:rPr lang="ru-RU" sz="1400" dirty="0" err="1"/>
              <a:t>Козлинер</a:t>
            </a:r>
            <a:r>
              <a:rPr lang="ru-RU" sz="1400" dirty="0"/>
              <a:t> Б.Д. - врач-стоматолог-ортопед и врач-</a:t>
            </a:r>
            <a:r>
              <a:rPr lang="ru-RU" sz="1400" dirty="0" err="1"/>
              <a:t>ортодонт</a:t>
            </a:r>
            <a:r>
              <a:rPr lang="ru-RU" sz="1400" dirty="0"/>
              <a:t>. Им проводилась предоперационная подготовка детей с врождёнными расщелинами губы и неба. Для детей с расщелинами неба широко был внедрен метод использования обтураторов. С 1971 года в штате стоматологического центра для детей с врожденной и приобретённой патологией работали специалисты: </a:t>
            </a:r>
            <a:r>
              <a:rPr lang="ru-RU" sz="1400" dirty="0" err="1"/>
              <a:t>Шинберев</a:t>
            </a:r>
            <a:r>
              <a:rPr lang="ru-RU" sz="1400" dirty="0"/>
              <a:t> Николай Афанасьевич, Авраменко Валентина Ивановна, </a:t>
            </a:r>
            <a:r>
              <a:rPr lang="ru-RU" sz="1400" dirty="0" err="1"/>
              <a:t>Ныркова</a:t>
            </a:r>
            <a:r>
              <a:rPr lang="ru-RU" sz="1400" dirty="0"/>
              <a:t> Людмила Александровна; врач-психолог, врач педиатр, логопед, зубной врач, зубной техник и вспомогательный персонал. </a:t>
            </a:r>
            <a:r>
              <a:rPr lang="ru-RU" sz="1400" dirty="0" err="1"/>
              <a:t>Шинберев</a:t>
            </a:r>
            <a:r>
              <a:rPr lang="ru-RU" sz="1400" dirty="0"/>
              <a:t> Николай Афанасьевич выпускник Пермского государственного медицинского института, первый заведующий отделением челюстно-лицевой хирургии в Башкортостане, кандидат медицинских наук, доцент</a:t>
            </a:r>
            <a:r>
              <a:rPr lang="ru-RU" sz="1300" dirty="0"/>
              <a:t>. </a:t>
            </a:r>
          </a:p>
        </p:txBody>
      </p:sp>
      <p:pic>
        <p:nvPicPr>
          <p:cNvPr id="2051" name="Picture 3" descr="F:\Энциклопедия\Авраменко Валентина Ивановна\WhatsApp Image 2020-08-10 at 19.54.3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96" y="1650607"/>
            <a:ext cx="2810647" cy="374752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996" t="1501" r="6113"/>
          <a:stretch/>
        </p:blipFill>
        <p:spPr bwMode="auto">
          <a:xfrm>
            <a:off x="8964386" y="1347769"/>
            <a:ext cx="2996294" cy="4756679"/>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0279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3" y="89743"/>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359952" y="481694"/>
            <a:ext cx="11298648" cy="452600"/>
          </a:xfrm>
        </p:spPr>
        <p:txBody>
          <a:bodyPr>
            <a:noAutofit/>
          </a:bodyPr>
          <a:lstStyle/>
          <a:p>
            <a:pPr algn="l"/>
            <a:r>
              <a:rPr lang="ru-RU" sz="3500" b="1" dirty="0" smtClean="0">
                <a:latin typeface="Calibri" panose="020F0502020204030204" pitchFamily="34" charset="0"/>
              </a:rPr>
              <a:t>ОСНОВЫ ДИСПАНСЕРИЗАЦИИ ДЕТЕЙ В БАШКОРТОСТАНЕ </a:t>
            </a:r>
            <a:endParaRPr lang="ru-RU" sz="3500" b="1" dirty="0">
              <a:solidFill>
                <a:srgbClr val="0070C0"/>
              </a:solidFill>
              <a:latin typeface="Calibri" panose="020F0502020204030204" pitchFamily="34" charset="0"/>
            </a:endParaRP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10311" y="5323"/>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5" name="Прямоугольник 4"/>
          <p:cNvSpPr/>
          <p:nvPr/>
        </p:nvSpPr>
        <p:spPr>
          <a:xfrm>
            <a:off x="4327071" y="1675033"/>
            <a:ext cx="7413171" cy="3970318"/>
          </a:xfrm>
          <a:prstGeom prst="rect">
            <a:avLst/>
          </a:prstGeom>
        </p:spPr>
        <p:txBody>
          <a:bodyPr wrap="square">
            <a:spAutoFit/>
          </a:bodyPr>
          <a:lstStyle/>
          <a:p>
            <a:pPr algn="just"/>
            <a:r>
              <a:rPr lang="ru-RU" dirty="0"/>
              <a:t>На базе ЛОР-отделения Республиканской клинической больницы имени </a:t>
            </a:r>
            <a:r>
              <a:rPr lang="ru-RU" dirty="0" err="1" smtClean="0"/>
              <a:t>Г.Г.Куватова</a:t>
            </a:r>
            <a:r>
              <a:rPr lang="ru-RU" dirty="0" smtClean="0"/>
              <a:t> </a:t>
            </a:r>
            <a:r>
              <a:rPr lang="ru-RU" dirty="0"/>
              <a:t>Николай Афанасьевичем было создано отделение для хирургических стоматологических больных на 15 коек. А в октябре 1972 года было открыто отделение челюстно-лицевой хирургии на 45 коек. В этом отделении под руководством </a:t>
            </a:r>
            <a:r>
              <a:rPr lang="ru-RU" dirty="0" err="1"/>
              <a:t>Шинберева</a:t>
            </a:r>
            <a:r>
              <a:rPr lang="ru-RU" dirty="0"/>
              <a:t> Николая Афанасьевича приступили к работе </a:t>
            </a:r>
            <a:r>
              <a:rPr lang="ru-RU" dirty="0" err="1"/>
              <a:t>Мингазов</a:t>
            </a:r>
            <a:r>
              <a:rPr lang="ru-RU" dirty="0"/>
              <a:t> </a:t>
            </a:r>
            <a:r>
              <a:rPr lang="ru-RU" dirty="0" smtClean="0"/>
              <a:t>Г.Г., </a:t>
            </a:r>
            <a:r>
              <a:rPr lang="ru-RU" dirty="0"/>
              <a:t>Назарова Л.П., Авраменко Валентина Ивановна, Ковтунов А.К. В последующем в Республиканскую больницу имени </a:t>
            </a:r>
            <a:r>
              <a:rPr lang="ru-RU" dirty="0" err="1" smtClean="0"/>
              <a:t>Г.Г.Куватова</a:t>
            </a:r>
            <a:r>
              <a:rPr lang="ru-RU" dirty="0" smtClean="0"/>
              <a:t> </a:t>
            </a:r>
            <a:r>
              <a:rPr lang="ru-RU" dirty="0"/>
              <a:t>был переведён стоматологический центр для детей с врожденной и приобретённой патологией челюстно-лицевой области. Татаринов Виктор Федорович кандидат медицинских наук. Выпускник стоматологического факультета Пермского </a:t>
            </a:r>
            <a:r>
              <a:rPr lang="ru-RU" dirty="0" smtClean="0"/>
              <a:t>Государственного медицинского института. </a:t>
            </a:r>
            <a:r>
              <a:rPr lang="ru-RU" dirty="0"/>
              <a:t>По предложению Татаринова В.Ф. был создан стоматологический факультет Башкирского государственного медицинского института имени 15-летия ВЛКСМ.</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59" y="1465313"/>
            <a:ext cx="3360678" cy="4487803"/>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6055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674667" y="175230"/>
            <a:ext cx="8346000" cy="452600"/>
          </a:xfrm>
        </p:spPr>
        <p:txBody>
          <a:bodyPr>
            <a:noAutofit/>
          </a:bodyPr>
          <a:lstStyle/>
          <a:p>
            <a:pPr algn="l"/>
            <a:r>
              <a:rPr lang="ru-RU" sz="3500" b="1" dirty="0">
                <a:latin typeface="Calibri" panose="020F0502020204030204" pitchFamily="34" charset="0"/>
              </a:rPr>
              <a:t>ТАТАРИНОВ </a:t>
            </a:r>
            <a:r>
              <a:rPr lang="ru-RU" sz="3500" b="1" dirty="0">
                <a:solidFill>
                  <a:srgbClr val="0070C0"/>
                </a:solidFill>
                <a:latin typeface="Calibri" panose="020F0502020204030204" pitchFamily="34" charset="0"/>
              </a:rPr>
              <a:t>ВИКТОР ФЁДОРОВИЧ</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867664" y="1481955"/>
            <a:ext cx="8068963" cy="4858844"/>
          </a:xfrm>
        </p:spPr>
        <p:txBody>
          <a:bodyPr>
            <a:noAutofit/>
          </a:bodyPr>
          <a:lstStyle/>
          <a:p>
            <a:pPr algn="just" defTabSz="540000">
              <a:lnSpc>
                <a:spcPct val="100000"/>
              </a:lnSpc>
              <a:spcBef>
                <a:spcPts val="0"/>
              </a:spcBef>
            </a:pPr>
            <a:r>
              <a:rPr lang="ru-RU" sz="1000" dirty="0">
                <a:latin typeface="Calibri" panose="020F0502020204030204" pitchFamily="34" charset="0"/>
              </a:rPr>
              <a:t>	</a:t>
            </a:r>
            <a:r>
              <a:rPr lang="ru-RU" sz="1200" b="1" dirty="0">
                <a:latin typeface="Calibri" panose="020F0502020204030204" pitchFamily="34" charset="0"/>
              </a:rPr>
              <a:t>Татаринов Виктор Федорович</a:t>
            </a:r>
            <a:r>
              <a:rPr lang="ru-RU" sz="1200" dirty="0">
                <a:latin typeface="Calibri" panose="020F0502020204030204" pitchFamily="34" charset="0"/>
              </a:rPr>
              <a:t> родился 20 декабря 1929 года в посёлке Ново-</a:t>
            </a:r>
            <a:r>
              <a:rPr lang="ru-RU" sz="1200" dirty="0" err="1">
                <a:latin typeface="Calibri" panose="020F0502020204030204" pitchFamily="34" charset="0"/>
              </a:rPr>
              <a:t>Вятск</a:t>
            </a:r>
            <a:r>
              <a:rPr lang="ru-RU" sz="1200" dirty="0">
                <a:latin typeface="Calibri" panose="020F0502020204030204" pitchFamily="34" charset="0"/>
              </a:rPr>
              <a:t> Кировской области в многодетной семье. В годы Великой Отечественной войны работал на военных заводах учеником токаря, паяльщиком и слесарем. В 1948 году поступил в </a:t>
            </a:r>
            <a:r>
              <a:rPr lang="ru-RU" sz="1200" dirty="0" err="1">
                <a:latin typeface="Calibri" panose="020F0502020204030204" pitchFamily="34" charset="0"/>
              </a:rPr>
              <a:t>Молотовский</a:t>
            </a:r>
            <a:r>
              <a:rPr lang="ru-RU" sz="1200" dirty="0">
                <a:latin typeface="Calibri" panose="020F0502020204030204" pitchFamily="34" charset="0"/>
              </a:rPr>
              <a:t> (Пермский) государственный медицинский стоматологический институт. Был Сталинским стипендиатом, председателем студенческого профсоюзного комитета, членом комитета ВЛКСМ института. После окончания с отличием Молотовского (Пермского) государственного медицинского стоматологического института был направлен в распоряжение Министерства здравоохранения БАССР.</a:t>
            </a:r>
          </a:p>
          <a:p>
            <a:pPr algn="just" defTabSz="540000">
              <a:lnSpc>
                <a:spcPct val="100000"/>
              </a:lnSpc>
              <a:spcBef>
                <a:spcPts val="0"/>
              </a:spcBef>
            </a:pPr>
            <a:r>
              <a:rPr lang="ru-RU" sz="1200" dirty="0">
                <a:latin typeface="Calibri" panose="020F0502020204030204" pitchFamily="34" charset="0"/>
              </a:rPr>
              <a:t>	С 1952 года по 1954 работал врачом-стоматологом в Салаватском районе в санатории «</a:t>
            </a:r>
            <a:r>
              <a:rPr lang="ru-RU" sz="1200" dirty="0" err="1" smtClean="0">
                <a:latin typeface="Calibri" panose="020F0502020204030204" pitchFamily="34" charset="0"/>
              </a:rPr>
              <a:t>Янган</a:t>
            </a:r>
            <a:r>
              <a:rPr lang="en-US" sz="1200" dirty="0">
                <a:latin typeface="Calibri" panose="020F0502020204030204" pitchFamily="34" charset="0"/>
              </a:rPr>
              <a:t>-</a:t>
            </a:r>
            <a:r>
              <a:rPr lang="ru-RU" sz="1200" dirty="0" smtClean="0">
                <a:latin typeface="Calibri" panose="020F0502020204030204" pitchFamily="34" charset="0"/>
              </a:rPr>
              <a:t>Тау</a:t>
            </a:r>
            <a:r>
              <a:rPr lang="ru-RU" sz="1200" dirty="0">
                <a:latin typeface="Calibri" panose="020F0502020204030204" pitchFamily="34" charset="0"/>
              </a:rPr>
              <a:t>». В 1954 году переводом был направлен в Республиканскую клиническую больницу врачом-стоматологом-хирургом. До 1961 года в республике не проводилась плановая помощь и комплексное лечение больных с врождёнными расщелинами губы и неба, вследствие чего большая часть детей не получала соответствующего лечения, а некоторые выезжали в другие города. В 1961 году был создан консультационно-методический центр по комплексному лечению и диспансеризации больных с врождёнными пороками развития лица. Состав центра был утверждён Министерством здравоохранения БАССР. В состав центра вошли хирург-стоматолог, отоларинголог, врач-ортодонт, логопед. Руководителем центра и главным консультантом назначен </a:t>
            </a:r>
            <a:r>
              <a:rPr lang="ru-RU" sz="1200" dirty="0" err="1">
                <a:latin typeface="Calibri" panose="020F0502020204030204" pitchFamily="34" charset="0"/>
              </a:rPr>
              <a:t>В.Ф.Татаринов</a:t>
            </a:r>
            <a:r>
              <a:rPr lang="ru-RU" sz="1200" dirty="0">
                <a:latin typeface="Calibri" panose="020F0502020204030204" pitchFamily="34" charset="0"/>
              </a:rPr>
              <a:t>. Им проводились восстановительные операции на лице после номы и волчанки с  использованием тканей </a:t>
            </a:r>
            <a:r>
              <a:rPr lang="ru-RU" sz="1200" dirty="0" err="1">
                <a:latin typeface="Calibri" panose="020F0502020204030204" pitchFamily="34" charset="0"/>
              </a:rPr>
              <a:t>филатовского</a:t>
            </a:r>
            <a:r>
              <a:rPr lang="ru-RU" sz="1200" dirty="0">
                <a:latin typeface="Calibri" panose="020F0502020204030204" pitchFamily="34" charset="0"/>
              </a:rPr>
              <a:t> стебля. Внедрялись также аллопластика при деформации челюстно-лицевой области с использованием пластмасс, лечились больные с огнестрельными ранениями лица в начале ещё 60-х годов. При </a:t>
            </a:r>
            <a:r>
              <a:rPr lang="ru-RU" sz="1200" dirty="0" err="1" smtClean="0">
                <a:latin typeface="Calibri" panose="020F0502020204030204" pitchFamily="34" charset="0"/>
              </a:rPr>
              <a:t>корр</a:t>
            </a:r>
            <a:r>
              <a:rPr lang="en-US" sz="1200" dirty="0" smtClean="0">
                <a:latin typeface="Calibri" panose="020F0502020204030204" pitchFamily="34" charset="0"/>
              </a:rPr>
              <a:t>и</a:t>
            </a:r>
            <a:r>
              <a:rPr lang="ru-RU" sz="1200" dirty="0" smtClean="0">
                <a:latin typeface="Calibri" panose="020F0502020204030204" pitchFamily="34" charset="0"/>
              </a:rPr>
              <a:t>гирующих </a:t>
            </a:r>
            <a:r>
              <a:rPr lang="ru-RU" sz="1200" dirty="0">
                <a:latin typeface="Calibri" panose="020F0502020204030204" pitchFamily="34" charset="0"/>
              </a:rPr>
              <a:t>операциях верхней губы Виктор Фёдорович применял видоизменённую методику </a:t>
            </a:r>
            <a:r>
              <a:rPr lang="ru-RU" sz="1200" dirty="0" err="1">
                <a:latin typeface="Calibri" panose="020F0502020204030204" pitchFamily="34" charset="0"/>
              </a:rPr>
              <a:t>Г.В.Кручинского</a:t>
            </a:r>
            <a:r>
              <a:rPr lang="ru-RU" sz="1200" dirty="0">
                <a:latin typeface="Calibri" panose="020F0502020204030204" pitchFamily="34" charset="0"/>
              </a:rPr>
              <a:t>, при которой деформированный и </a:t>
            </a:r>
            <a:r>
              <a:rPr lang="ru-RU" sz="1200" dirty="0" err="1">
                <a:latin typeface="Calibri" panose="020F0502020204030204" pitchFamily="34" charset="0"/>
              </a:rPr>
              <a:t>рубцовоизменённый</a:t>
            </a:r>
            <a:r>
              <a:rPr lang="ru-RU" sz="1200" dirty="0">
                <a:latin typeface="Calibri" panose="020F0502020204030204" pitchFamily="34" charset="0"/>
              </a:rPr>
              <a:t> участок красной каймы иссекается треугольным лоскутом, вершина которого обращена в преддверье рта. 5 лет был председателем местного комитета Республиканской клинической больницы, членом Президиума Обкома Союза медработников БАССР.</a:t>
            </a:r>
          </a:p>
          <a:p>
            <a:pPr algn="just" defTabSz="540000">
              <a:lnSpc>
                <a:spcPct val="100000"/>
              </a:lnSpc>
              <a:spcBef>
                <a:spcPts val="0"/>
              </a:spcBef>
            </a:pPr>
            <a:r>
              <a:rPr lang="ru-RU" sz="1200" dirty="0">
                <a:latin typeface="Calibri" panose="020F0502020204030204" pitchFamily="34" charset="0"/>
              </a:rPr>
              <a:t>	В 1965 году был назначен главным врачом Республиканской стоматологической поликлиники с выполнением обязанностей главного стоматолога Минздрава БАССР, где вёл большую работу по организации и улучшению стоматологической помощи населению республики. В 1966 году ему присвоена аттестационной комиссией Минздрава БАССР высшая квалификационная категория. В 1967 году В.Ф. Татаринов избран по конкурсу ассистентом кафедры госпитальной хирургии Башкирского государственного медицинского института по курсу стоматологии и челюстно-лицевой хирургии. В этом же году успешно защищена кандидатская диссертация на тему «Опыт диспансеризации и комплексного лечения больных с врождёнными расщелинами верхней губы и нёба в Башкирской АССР». </a:t>
            </a:r>
            <a:r>
              <a:rPr lang="ru-RU" sz="1000" dirty="0">
                <a:latin typeface="Calibri" panose="020F0502020204030204" pitchFamily="34" charset="0"/>
              </a:rPr>
              <a:t>	</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417545" y="211149"/>
            <a:ext cx="266700" cy="266700"/>
          </a:xfrm>
          <a:prstGeom prst="rect">
            <a:avLst/>
          </a:prstGeom>
        </p:spPr>
      </p:pic>
      <p:sp>
        <p:nvSpPr>
          <p:cNvPr id="3" name="Прямоугольник с двумя скругленными противолежащими углами 2"/>
          <p:cNvSpPr/>
          <p:nvPr/>
        </p:nvSpPr>
        <p:spPr>
          <a:xfrm>
            <a:off x="235889" y="581308"/>
            <a:ext cx="11800111"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КАНДИДАТ МЕДИЦИНСКИХ НАУК, ДОЦЕНТ КАФЕДРЫ СТОМАТОЛОГИИ ДЕТСКОГО ВОЗРАСТА БАШКИРСКОГО ГОСУДАРСТВЕННОГО МЕДИЦИНСКОГО ИНСТИТУТА имени 15-летия ВЛКСМ работал с 1976 по 2000 годы</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097" r="32378"/>
          <a:stretch/>
        </p:blipFill>
        <p:spPr bwMode="auto">
          <a:xfrm>
            <a:off x="166511" y="1419537"/>
            <a:ext cx="3419460" cy="4983681"/>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0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834439" y="175230"/>
            <a:ext cx="8346000" cy="452600"/>
          </a:xfrm>
        </p:spPr>
        <p:txBody>
          <a:bodyPr>
            <a:noAutofit/>
          </a:bodyPr>
          <a:lstStyle/>
          <a:p>
            <a:pPr algn="l"/>
            <a:r>
              <a:rPr lang="ru-RU" sz="3500" b="1" dirty="0">
                <a:latin typeface="Calibri" panose="020F0502020204030204" pitchFamily="34" charset="0"/>
              </a:rPr>
              <a:t>ТАТАРИНОВ </a:t>
            </a:r>
            <a:r>
              <a:rPr lang="ru-RU" sz="3500" b="1" dirty="0">
                <a:solidFill>
                  <a:srgbClr val="0070C0"/>
                </a:solidFill>
                <a:latin typeface="Calibri" panose="020F0502020204030204" pitchFamily="34" charset="0"/>
              </a:rPr>
              <a:t>ВИКТОР ФЁДОРОВИЧ</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235889" y="1307996"/>
            <a:ext cx="11713095" cy="5327465"/>
          </a:xfrm>
        </p:spPr>
        <p:txBody>
          <a:bodyPr>
            <a:noAutofit/>
          </a:bodyPr>
          <a:lstStyle/>
          <a:p>
            <a:pPr algn="just" defTabSz="540000">
              <a:spcBef>
                <a:spcPts val="0"/>
              </a:spcBef>
            </a:pPr>
            <a:r>
              <a:rPr lang="ru-RU" sz="1000" dirty="0">
                <a:latin typeface="Calibri" panose="020F0502020204030204" pitchFamily="34" charset="0"/>
              </a:rPr>
              <a:t>	</a:t>
            </a:r>
            <a:endParaRPr lang="ru-RU" sz="1000" dirty="0" smtClean="0">
              <a:latin typeface="Calibri" panose="020F0502020204030204" pitchFamily="34" charset="0"/>
            </a:endParaRPr>
          </a:p>
          <a:p>
            <a:pPr algn="just" defTabSz="540000">
              <a:spcBef>
                <a:spcPts val="0"/>
              </a:spcBef>
            </a:pPr>
            <a:r>
              <a:rPr lang="ru-RU" sz="1000" dirty="0">
                <a:latin typeface="Calibri" panose="020F0502020204030204" pitchFamily="34" charset="0"/>
              </a:rPr>
              <a:t>	</a:t>
            </a:r>
            <a:r>
              <a:rPr lang="ru-RU" sz="1200" dirty="0" smtClean="0">
                <a:latin typeface="Calibri" panose="020F0502020204030204" pitchFamily="34" charset="0"/>
              </a:rPr>
              <a:t>(</a:t>
            </a:r>
            <a:r>
              <a:rPr lang="ru-RU" sz="1200" dirty="0">
                <a:latin typeface="Calibri" panose="020F0502020204030204" pitchFamily="34" charset="0"/>
              </a:rPr>
              <a:t>продолжение)</a:t>
            </a:r>
          </a:p>
          <a:p>
            <a:pPr algn="just" defTabSz="540000">
              <a:spcBef>
                <a:spcPts val="0"/>
              </a:spcBef>
            </a:pPr>
            <a:r>
              <a:rPr lang="ru-RU" sz="1200" dirty="0">
                <a:latin typeface="Calibri" panose="020F0502020204030204" pitchFamily="34" charset="0"/>
              </a:rPr>
              <a:t>	На базе РСП под руководством кандидата медицинских наук </a:t>
            </a:r>
            <a:r>
              <a:rPr lang="ru-RU" sz="1200" dirty="0" err="1">
                <a:latin typeface="Calibri" panose="020F0502020204030204" pitchFamily="34" charset="0"/>
              </a:rPr>
              <a:t>Козлинер</a:t>
            </a:r>
            <a:r>
              <a:rPr lang="ru-RU" sz="1200" dirty="0">
                <a:latin typeface="Calibri" panose="020F0502020204030204" pitchFamily="34" charset="0"/>
              </a:rPr>
              <a:t> Борис Давыдовичем был создан стоматологический центр для детей с врожденной и приобретённой патологией челюстно-лицевой </a:t>
            </a:r>
            <a:r>
              <a:rPr lang="ru-RU" sz="1200" dirty="0" smtClean="0">
                <a:latin typeface="Calibri" panose="020F0502020204030204" pitchFamily="34" charset="0"/>
              </a:rPr>
              <a:t>области. С </a:t>
            </a:r>
            <a:r>
              <a:rPr lang="ru-RU" sz="1200" dirty="0">
                <a:latin typeface="Calibri" panose="020F0502020204030204" pitchFamily="34" charset="0"/>
              </a:rPr>
              <a:t>1967 года по 1974 год Виктор Фёдорович Татаринов являлся главным челюстно-лицевой хирургом Минздрава БАССР. В 1972 году Виктором Фёдоровичем Татариновым внедрена криотерапия: бескровный и щадящий метод с применением жидкого азота при лечении детей с сосудистыми новообразованиями. Действие охлаждения на ткани сопровождается анестезирующим, </a:t>
            </a:r>
            <a:r>
              <a:rPr lang="ru-RU" sz="1200" dirty="0" err="1">
                <a:latin typeface="Calibri" panose="020F0502020204030204" pitchFamily="34" charset="0"/>
              </a:rPr>
              <a:t>гемостатическим</a:t>
            </a:r>
            <a:r>
              <a:rPr lang="ru-RU" sz="1200" dirty="0">
                <a:latin typeface="Calibri" panose="020F0502020204030204" pitchFamily="34" charset="0"/>
              </a:rPr>
              <a:t> и противовоспалительным эффектами и не оказывает отрицательного воздействия в целом. Заживление ран протекает без осложнений, с образованием косметического рубца. Врачам немало помогли его методические письма по хирургической обработке ран челюстно-лицевой области, лечении переломов и челюстей. С 1971 года по 1974 годы В.Ф. Татаринов является учёным секретарём диссертационного совета института. </a:t>
            </a:r>
          </a:p>
          <a:p>
            <a:pPr algn="just" defTabSz="540000">
              <a:spcBef>
                <a:spcPts val="0"/>
              </a:spcBef>
            </a:pPr>
            <a:r>
              <a:rPr lang="ru-RU" sz="1200" dirty="0" smtClean="0">
                <a:latin typeface="Calibri" panose="020F0502020204030204" pitchFamily="34" charset="0"/>
              </a:rPr>
              <a:t>	В </a:t>
            </a:r>
            <a:r>
              <a:rPr lang="ru-RU" sz="1200" dirty="0">
                <a:latin typeface="Calibri" panose="020F0502020204030204" pitchFamily="34" charset="0"/>
              </a:rPr>
              <a:t>1975 году он переводится на кафедру ЛОР-болезней с курсом стоматологии. У истоков организации стоматологического факультета при Башкирском государственном медицинском институте имени 15-летия ВЛКСМ, который был открыт в сентябре 1976 года приказом МЗ РСФСР в связи с острым дефицитом стоматологических кадров в Башкирской АССР стоял Татаринов Виктор Фёдорович. Он первый декан стоматологического факультета Башкирского государственного медицинского института имени 15-летия ВЛКСМ. С 1979 года заведующий кафедрой стоматологии, с 1980 года заведующий кафедрой хирургической стоматологии и курса детской стоматологии. </a:t>
            </a:r>
          </a:p>
          <a:p>
            <a:pPr algn="just" defTabSz="540000">
              <a:spcBef>
                <a:spcPts val="0"/>
              </a:spcBef>
            </a:pPr>
            <a:r>
              <a:rPr lang="ru-RU" sz="1200" dirty="0" smtClean="0">
                <a:latin typeface="Calibri" panose="020F0502020204030204" pitchFamily="34" charset="0"/>
              </a:rPr>
              <a:t>	В </a:t>
            </a:r>
            <a:r>
              <a:rPr lang="ru-RU" sz="1200" dirty="0">
                <a:latin typeface="Calibri" panose="020F0502020204030204" pitchFamily="34" charset="0"/>
              </a:rPr>
              <a:t>1981 году Виктор Фёдорович прошёл конкурс на должность заведующего курса детской стоматологии. В 1986 году в связи с реорганизацией курса детской стоматологии на кафедру стоматологии детского возраста доцент </a:t>
            </a:r>
            <a:r>
              <a:rPr lang="ru-RU" sz="1200" dirty="0" err="1">
                <a:latin typeface="Calibri" panose="020F0502020204030204" pitchFamily="34" charset="0"/>
              </a:rPr>
              <a:t>В.Ф.Татаринов</a:t>
            </a:r>
            <a:r>
              <a:rPr lang="ru-RU" sz="1200" dirty="0">
                <a:latin typeface="Calibri" panose="020F0502020204030204" pitchFamily="34" charset="0"/>
              </a:rPr>
              <a:t> прошёл конкурс на должность заведующего этой кафедры на основании приказа №725-К от 16.10.1986 года. Возглавляемый Виктором Фёдоровичем кафедра является образцом в организации учебного процесса, примером в разработке методических материалов, пособий для студентов. Вся деятельность кафедры связана с практическим здравоохранением.	</a:t>
            </a:r>
          </a:p>
          <a:p>
            <a:pPr algn="just" defTabSz="540000">
              <a:spcBef>
                <a:spcPts val="0"/>
              </a:spcBef>
            </a:pPr>
            <a:r>
              <a:rPr lang="ru-RU" sz="1200" dirty="0">
                <a:latin typeface="Calibri" panose="020F0502020204030204" pitchFamily="34" charset="0"/>
              </a:rPr>
              <a:t>	Основными направлениями научных исследований кафедры стоматологии детского возраста являлись проблемы эпидемиологии и первичной комплексной профилактики основных стоматологических заболеваний, реабилитация детей с врожденной и приобретённой патологией челюстно-лицевой области. Результаты исследований сотрудников кафедры были доложены на международных и союзных съездах, конференциях, опубликовано свыше 200 статей в научных журналах и научных сборниках, защищено 5 кандидатских диссертаций, получено более 100 удостоверений на рационализаторские предложения, 12 авторских свидетельств на изобретения.</a:t>
            </a:r>
          </a:p>
          <a:p>
            <a:pPr algn="just" defTabSz="540000">
              <a:spcBef>
                <a:spcPts val="0"/>
              </a:spcBef>
            </a:pPr>
            <a:r>
              <a:rPr lang="ru-RU" sz="1200" dirty="0">
                <a:latin typeface="Calibri" panose="020F0502020204030204" pitchFamily="34" charset="0"/>
              </a:rPr>
              <a:t>	За период существования кафедры создана клиническая база в детской стоматологической поликлинике № 3 г. Уфы и отделении стоматологической поликлиники № 2 г. Уфы. В 1990 году организован стационар на 40 коек на базе Республиканской детской клинической больницы. С 1992 года по 2000 год проработал доцентом кафедры стоматологии детского возраста. Все годы своей работы Татаринов стремился привлечь в республику сильные кадры. Так было с Флорой </a:t>
            </a:r>
            <a:r>
              <a:rPr lang="ru-RU" sz="1200" dirty="0" err="1">
                <a:latin typeface="Calibri" panose="020F0502020204030204" pitchFamily="34" charset="0"/>
              </a:rPr>
              <a:t>Фатыховной</a:t>
            </a:r>
            <a:r>
              <a:rPr lang="ru-RU" sz="1200" dirty="0">
                <a:latin typeface="Calibri" panose="020F0502020204030204" pitchFamily="34" charset="0"/>
              </a:rPr>
              <a:t> </a:t>
            </a:r>
            <a:r>
              <a:rPr lang="ru-RU" sz="1200" dirty="0" err="1">
                <a:latin typeface="Calibri" panose="020F0502020204030204" pitchFamily="34" charset="0"/>
              </a:rPr>
              <a:t>Маннановой</a:t>
            </a:r>
            <a:r>
              <a:rPr lang="ru-RU" sz="1200" dirty="0">
                <a:latin typeface="Calibri" panose="020F0502020204030204" pitchFamily="34" charset="0"/>
              </a:rPr>
              <a:t>, которая в течение долгих лет возглавляла кафедру ортопедической стоматологии. Виктор Фёдорович уговорил её приехать из г. Казани, Флора </a:t>
            </a:r>
            <a:r>
              <a:rPr lang="ru-RU" sz="1200" dirty="0" err="1">
                <a:latin typeface="Calibri" panose="020F0502020204030204" pitchFamily="34" charset="0"/>
              </a:rPr>
              <a:t>Фатыховна</a:t>
            </a:r>
            <a:r>
              <a:rPr lang="ru-RU" sz="1200" dirty="0">
                <a:latin typeface="Calibri" panose="020F0502020204030204" pitchFamily="34" charset="0"/>
              </a:rPr>
              <a:t> защитила кандидатскую диссертацию, а потом и докторскую. Ф.Ф. </a:t>
            </a:r>
            <a:r>
              <a:rPr lang="ru-RU" sz="1200" dirty="0" err="1">
                <a:latin typeface="Calibri" panose="020F0502020204030204" pitchFamily="34" charset="0"/>
              </a:rPr>
              <a:t>Маннановой</a:t>
            </a:r>
            <a:r>
              <a:rPr lang="ru-RU" sz="1200" dirty="0">
                <a:latin typeface="Calibri" panose="020F0502020204030204" pitchFamily="34" charset="0"/>
              </a:rPr>
              <a:t> внесён значительный вклад в научные исследования и развитие преподавания ортодонтии. Были приглашены из г. Махачкалы кандидат медицинских наук Рахленко Аркадий Григорьевич, </a:t>
            </a:r>
            <a:r>
              <a:rPr lang="ru-RU" sz="1200" dirty="0" err="1">
                <a:latin typeface="Calibri" panose="020F0502020204030204" pitchFamily="34" charset="0"/>
              </a:rPr>
              <a:t>Чемикосова</a:t>
            </a:r>
            <a:r>
              <a:rPr lang="ru-RU" sz="1200" dirty="0">
                <a:latin typeface="Calibri" panose="020F0502020204030204" pitchFamily="34" charset="0"/>
              </a:rPr>
              <a:t> Татьяна Степановна, защитившие диссертации в </a:t>
            </a:r>
            <a:r>
              <a:rPr lang="ru-RU" sz="1200" dirty="0" err="1">
                <a:latin typeface="Calibri" panose="020F0502020204030204" pitchFamily="34" charset="0"/>
              </a:rPr>
              <a:t>г.Казани</a:t>
            </a:r>
            <a:r>
              <a:rPr lang="ru-RU" sz="1200" dirty="0">
                <a:latin typeface="Calibri" panose="020F0502020204030204" pitchFamily="34" charset="0"/>
              </a:rPr>
              <a:t>. Он один из первых в стране начал лечить сосудистые новообразования с использованием жидкого азота. </a:t>
            </a:r>
            <a:r>
              <a:rPr lang="ru-RU" sz="1000" dirty="0">
                <a:latin typeface="Calibri" panose="020F0502020204030204" pitchFamily="34" charset="0"/>
              </a:rPr>
              <a:t>	</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549214" y="175230"/>
            <a:ext cx="266700" cy="266700"/>
          </a:xfrm>
          <a:prstGeom prst="rect">
            <a:avLst/>
          </a:prstGeom>
        </p:spPr>
      </p:pic>
      <p:sp>
        <p:nvSpPr>
          <p:cNvPr id="3" name="Прямоугольник с двумя скругленными противолежащими углами 2"/>
          <p:cNvSpPr/>
          <p:nvPr/>
        </p:nvSpPr>
        <p:spPr>
          <a:xfrm>
            <a:off x="235889" y="581308"/>
            <a:ext cx="11800111"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КАНДИДАТ МЕДИЦИНСКИХ НАУК, ДОЦЕНТ КАФЕДРЫ СТОМАТОЛОГИИ ДЕТСКОГО ВОЗРАСТА БАШКИРСКОГО ГОСУДАРСТВЕННОГО МЕДИЦИНСКОГО ИНСТИТУТА имени 15-летия ВЛКСМ работал с 1976 по 2000 годы</a:t>
            </a:r>
          </a:p>
        </p:txBody>
      </p:sp>
    </p:spTree>
    <p:extLst>
      <p:ext uri="{BB962C8B-B14F-4D97-AF65-F5344CB8AC3E}">
        <p14:creationId xmlns:p14="http://schemas.microsoft.com/office/powerpoint/2010/main" val="224605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834439" y="175230"/>
            <a:ext cx="8346000" cy="452600"/>
          </a:xfrm>
        </p:spPr>
        <p:txBody>
          <a:bodyPr>
            <a:noAutofit/>
          </a:bodyPr>
          <a:lstStyle/>
          <a:p>
            <a:pPr algn="l"/>
            <a:r>
              <a:rPr lang="ru-RU" sz="3500" b="1" dirty="0">
                <a:latin typeface="Calibri" panose="020F0502020204030204" pitchFamily="34" charset="0"/>
              </a:rPr>
              <a:t>ТАТАРИНОВ </a:t>
            </a:r>
            <a:r>
              <a:rPr lang="ru-RU" sz="3500" b="1" dirty="0">
                <a:solidFill>
                  <a:srgbClr val="0070C0"/>
                </a:solidFill>
                <a:latin typeface="Calibri" panose="020F0502020204030204" pitchFamily="34" charset="0"/>
              </a:rPr>
              <a:t>ВИКТОР ФЁДОРОВИЧ</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235889" y="1317055"/>
            <a:ext cx="11800111" cy="4702534"/>
          </a:xfrm>
        </p:spPr>
        <p:txBody>
          <a:bodyPr>
            <a:noAutofit/>
          </a:bodyPr>
          <a:lstStyle/>
          <a:p>
            <a:pPr algn="just" defTabSz="540000">
              <a:spcBef>
                <a:spcPts val="0"/>
              </a:spcBef>
            </a:pPr>
            <a:r>
              <a:rPr lang="ru-RU" sz="1000" dirty="0">
                <a:latin typeface="Calibri" panose="020F0502020204030204" pitchFamily="34" charset="0"/>
              </a:rPr>
              <a:t>	</a:t>
            </a:r>
            <a:endParaRPr lang="ru-RU" sz="1000" dirty="0" smtClean="0">
              <a:latin typeface="Calibri" panose="020F0502020204030204" pitchFamily="34" charset="0"/>
            </a:endParaRPr>
          </a:p>
          <a:p>
            <a:pPr algn="just" defTabSz="540000">
              <a:spcBef>
                <a:spcPts val="0"/>
              </a:spcBef>
            </a:pPr>
            <a:r>
              <a:rPr lang="ru-RU" sz="1000" dirty="0">
                <a:latin typeface="Calibri" panose="020F0502020204030204" pitchFamily="34" charset="0"/>
              </a:rPr>
              <a:t>	</a:t>
            </a:r>
            <a:r>
              <a:rPr lang="ru-RU" sz="1200" dirty="0" smtClean="0">
                <a:latin typeface="Calibri" panose="020F0502020204030204" pitchFamily="34" charset="0"/>
              </a:rPr>
              <a:t>(</a:t>
            </a:r>
            <a:r>
              <a:rPr lang="ru-RU" sz="1200" dirty="0">
                <a:latin typeface="Calibri" panose="020F0502020204030204" pitchFamily="34" charset="0"/>
              </a:rPr>
              <a:t>продолжение)</a:t>
            </a:r>
          </a:p>
          <a:p>
            <a:pPr algn="just" defTabSz="540000">
              <a:spcBef>
                <a:spcPts val="0"/>
              </a:spcBef>
            </a:pPr>
            <a:r>
              <a:rPr lang="ru-RU" sz="1200" dirty="0">
                <a:latin typeface="Calibri" panose="020F0502020204030204" pitchFamily="34" charset="0"/>
              </a:rPr>
              <a:t>	Для этого он разработал специальные инструменты и запатентовал их. Мне посчастливилось с В.Ф. Татариновым на базе Республиканской детской клинической больницы оперировать тяжело больных детей с </a:t>
            </a:r>
            <a:r>
              <a:rPr lang="ru-RU" sz="1200" dirty="0" err="1">
                <a:latin typeface="Calibri" panose="020F0502020204030204" pitchFamily="34" charset="0"/>
              </a:rPr>
              <a:t>лимфангиомами</a:t>
            </a:r>
            <a:r>
              <a:rPr lang="ru-RU" sz="1200" dirty="0">
                <a:latin typeface="Calibri" panose="020F0502020204030204" pitchFamily="34" charset="0"/>
              </a:rPr>
              <a:t> и опухолями различной тяжести»,- вспоминает ученик Татаринова </a:t>
            </a:r>
            <a:r>
              <a:rPr lang="ru-RU" sz="1200" dirty="0" err="1">
                <a:latin typeface="Calibri" panose="020F0502020204030204" pitchFamily="34" charset="0"/>
              </a:rPr>
              <a:t>Радмир</a:t>
            </a:r>
            <a:r>
              <a:rPr lang="ru-RU" sz="1200" dirty="0">
                <a:latin typeface="Calibri" panose="020F0502020204030204" pitchFamily="34" charset="0"/>
              </a:rPr>
              <a:t> </a:t>
            </a:r>
            <a:r>
              <a:rPr lang="ru-RU" sz="1200" dirty="0" err="1">
                <a:latin typeface="Calibri" panose="020F0502020204030204" pitchFamily="34" charset="0"/>
              </a:rPr>
              <a:t>Анварович</a:t>
            </a:r>
            <a:r>
              <a:rPr lang="ru-RU" sz="1200" dirty="0">
                <a:latin typeface="Calibri" panose="020F0502020204030204" pitchFamily="34" charset="0"/>
              </a:rPr>
              <a:t> Хасанов. Важный этап-послеоперационное ведение пациента. До 1987 года Виктор Фёдорович пользовался повязками с </a:t>
            </a:r>
            <a:r>
              <a:rPr lang="ru-RU" sz="1200" dirty="0" err="1">
                <a:latin typeface="Calibri" panose="020F0502020204030204" pitchFamily="34" charset="0"/>
              </a:rPr>
              <a:t>синтомициновой</a:t>
            </a:r>
            <a:r>
              <a:rPr lang="ru-RU" sz="1200" dirty="0">
                <a:latin typeface="Calibri" panose="020F0502020204030204" pitchFamily="34" charset="0"/>
              </a:rPr>
              <a:t> эмульсией, после применения которой образовывался струп, при перевязках рана кровоточила. С 1987 года Виктор Фёдорович Татаринов и </a:t>
            </a:r>
            <a:r>
              <a:rPr lang="ru-RU" sz="1200" dirty="0" err="1">
                <a:latin typeface="Calibri" panose="020F0502020204030204" pitchFamily="34" charset="0"/>
              </a:rPr>
              <a:t>Радмир</a:t>
            </a:r>
            <a:r>
              <a:rPr lang="ru-RU" sz="1200" dirty="0">
                <a:latin typeface="Calibri" panose="020F0502020204030204" pitchFamily="34" charset="0"/>
              </a:rPr>
              <a:t> </a:t>
            </a:r>
            <a:r>
              <a:rPr lang="ru-RU" sz="1200" dirty="0" err="1">
                <a:latin typeface="Calibri" panose="020F0502020204030204" pitchFamily="34" charset="0"/>
              </a:rPr>
              <a:t>Анварович</a:t>
            </a:r>
            <a:r>
              <a:rPr lang="ru-RU" sz="1200" dirty="0">
                <a:latin typeface="Calibri" panose="020F0502020204030204" pitchFamily="34" charset="0"/>
              </a:rPr>
              <a:t> Хасанов с успехом начали применять биологические аппликации нового типа с использованием эфирно-спиртового раствора прополиса. Преимущество в том, что испаряясь, спирт и эфир создают тонкую плёнку смолы, которая эстетична, обладает анестезирующей, противомикробной, </a:t>
            </a:r>
            <a:r>
              <a:rPr lang="ru-RU" sz="1200" dirty="0" err="1">
                <a:latin typeface="Calibri" panose="020F0502020204030204" pitchFamily="34" charset="0"/>
              </a:rPr>
              <a:t>кератопластической</a:t>
            </a:r>
            <a:r>
              <a:rPr lang="ru-RU" sz="1200" dirty="0">
                <a:latin typeface="Calibri" panose="020F0502020204030204" pitchFamily="34" charset="0"/>
              </a:rPr>
              <a:t> активностью, стимулирует иммунную систему организма. Разработанный на кафедре инструментарий, методы лечения неоднократно демонстрировались на ВДНХ, отмечены медалями. Сотрудники кафедры, ученики </a:t>
            </a:r>
            <a:r>
              <a:rPr lang="ru-RU" sz="1200" dirty="0" err="1">
                <a:latin typeface="Calibri" panose="020F0502020204030204" pitchFamily="34" charset="0"/>
              </a:rPr>
              <a:t>В.Ф.Татаринова</a:t>
            </a:r>
            <a:r>
              <a:rPr lang="ru-RU" sz="1200" dirty="0">
                <a:latin typeface="Calibri" panose="020F0502020204030204" pitchFamily="34" charset="0"/>
              </a:rPr>
              <a:t> Р.А. Хасанов, Н.И. </a:t>
            </a:r>
            <a:r>
              <a:rPr lang="ru-RU" sz="1200" dirty="0" err="1">
                <a:latin typeface="Calibri" panose="020F0502020204030204" pitchFamily="34" charset="0"/>
              </a:rPr>
              <a:t>Хамматов</a:t>
            </a:r>
            <a:r>
              <a:rPr lang="ru-RU" sz="1200" dirty="0">
                <a:latin typeface="Calibri" panose="020F0502020204030204" pitchFamily="34" charset="0"/>
              </a:rPr>
              <a:t> награждены значками «Изобретатель СССР</a:t>
            </a:r>
            <a:r>
              <a:rPr lang="ru-RU" sz="1200" dirty="0" smtClean="0">
                <a:latin typeface="Calibri" panose="020F0502020204030204" pitchFamily="34" charset="0"/>
              </a:rPr>
              <a:t>».</a:t>
            </a:r>
            <a:endParaRPr lang="ru-RU" sz="1200" dirty="0">
              <a:latin typeface="Calibri" panose="020F0502020204030204" pitchFamily="34" charset="0"/>
            </a:endParaRPr>
          </a:p>
          <a:p>
            <a:pPr algn="just" defTabSz="540000">
              <a:spcBef>
                <a:spcPts val="0"/>
              </a:spcBef>
            </a:pPr>
            <a:r>
              <a:rPr lang="ru-RU" sz="1200" dirty="0" smtClean="0">
                <a:latin typeface="Calibri" panose="020F0502020204030204" pitchFamily="34" charset="0"/>
              </a:rPr>
              <a:t>	Виктор </a:t>
            </a:r>
            <a:r>
              <a:rPr lang="ru-RU" sz="1200" dirty="0">
                <a:latin typeface="Calibri" panose="020F0502020204030204" pitchFamily="34" charset="0"/>
              </a:rPr>
              <a:t>Фёдорович всегда оставался творческой личностью, генератором новых идей. За полувековую практику в медицине он не имел ни одной жалобы, летальных случаев, хотя порой приходилось вести приём по 60 человек в день и оперировать. В соответствии с графиком приходилось дежурить с бригадами экстренной помощи. Кого только не привозили: и после автоаварий и пожаров, и с переломами конечностей, и с сотрясениями. Хирург высшей категории безотказно вылетал с </a:t>
            </a:r>
            <a:r>
              <a:rPr lang="ru-RU" sz="1200" dirty="0" err="1">
                <a:latin typeface="Calibri" panose="020F0502020204030204" pitchFamily="34" charset="0"/>
              </a:rPr>
              <a:t>санавиацией</a:t>
            </a:r>
            <a:r>
              <a:rPr lang="ru-RU" sz="1200" dirty="0">
                <a:latin typeface="Calibri" panose="020F0502020204030204" pitchFamily="34" charset="0"/>
              </a:rPr>
              <a:t> по экстренным случаям.</a:t>
            </a:r>
          </a:p>
          <a:p>
            <a:pPr algn="just" defTabSz="540000">
              <a:spcBef>
                <a:spcPts val="0"/>
              </a:spcBef>
            </a:pPr>
            <a:r>
              <a:rPr lang="ru-RU" sz="1200" dirty="0">
                <a:latin typeface="Calibri" panose="020F0502020204030204" pitchFamily="34" charset="0"/>
              </a:rPr>
              <a:t>	В 1987 году Указом Верховного Совета БАССР было присвоено звание «Заслуженный врач БАССР»- результат безупречной службы на благо здравоохранения. В 1998 году он награждён Почётной грамотой Министерства здравоохранения Республики Башкортостан. Почётный член Ассоциации стоматологов Республики Башкортостан. «Большинство выпускников вошло в практическую медицину с основой, полученной от </a:t>
            </a:r>
            <a:r>
              <a:rPr lang="ru-RU" sz="1200" dirty="0" smtClean="0">
                <a:latin typeface="Calibri" panose="020F0502020204030204" pitchFamily="34" charset="0"/>
              </a:rPr>
              <a:t>Татаринова, </a:t>
            </a:r>
            <a:r>
              <a:rPr lang="ru-RU" sz="1200" dirty="0">
                <a:latin typeface="Calibri" panose="020F0502020204030204" pitchFamily="34" charset="0"/>
              </a:rPr>
              <a:t>- сказал главный врач Республиканской стоматологической поликлиники Раис </a:t>
            </a:r>
            <a:r>
              <a:rPr lang="ru-RU" sz="1200" dirty="0" err="1">
                <a:latin typeface="Calibri" panose="020F0502020204030204" pitchFamily="34" charset="0"/>
              </a:rPr>
              <a:t>Тимергалиевич</a:t>
            </a:r>
            <a:r>
              <a:rPr lang="ru-RU" sz="1200" dirty="0">
                <a:latin typeface="Calibri" panose="020F0502020204030204" pitchFamily="34" charset="0"/>
              </a:rPr>
              <a:t> </a:t>
            </a:r>
            <a:r>
              <a:rPr lang="ru-RU" sz="1200" dirty="0" err="1">
                <a:latin typeface="Calibri" panose="020F0502020204030204" pitchFamily="34" charset="0"/>
              </a:rPr>
              <a:t>Буляков</a:t>
            </a:r>
            <a:r>
              <a:rPr lang="ru-RU" sz="1200" dirty="0">
                <a:latin typeface="Calibri" panose="020F0502020204030204" pitchFamily="34" charset="0"/>
              </a:rPr>
              <a:t>. Повысилось качество стоматологической помощи, дальнейшее расширение сети стоматологических учреждений и оснащение их своевременной медицинской техникой, расширение подготовки стоматологических кадров». Он сам блистательный учёный, автор свыше ста научных публикаций, пяти монографий был не по годам бодр и энергичен. Радмир </a:t>
            </a:r>
            <a:r>
              <a:rPr lang="ru-RU" sz="1200" dirty="0" err="1">
                <a:latin typeface="Calibri" panose="020F0502020204030204" pitchFamily="34" charset="0"/>
              </a:rPr>
              <a:t>Анварович</a:t>
            </a:r>
            <a:r>
              <a:rPr lang="ru-RU" sz="1200" dirty="0">
                <a:latin typeface="Calibri" panose="020F0502020204030204" pitchFamily="34" charset="0"/>
              </a:rPr>
              <a:t> Хасанов: «Новоиспеченных студентов на первом общем собрании стоматологического факультета встретил декан Татаринов Виктор Федорович. Он кратко ознакомил нас с особенностями специальности «Стоматология» и призвал с первых же дней учебы заняться научной деятельностью. Из присутствующих в зале ни я, ни Наиль Ибрагимович </a:t>
            </a:r>
            <a:r>
              <a:rPr lang="ru-RU" sz="1200" dirty="0" err="1">
                <a:latin typeface="Calibri" panose="020F0502020204030204" pitchFamily="34" charset="0"/>
              </a:rPr>
              <a:t>Хамматов</a:t>
            </a:r>
            <a:r>
              <a:rPr lang="ru-RU" sz="1200" dirty="0">
                <a:latin typeface="Calibri" panose="020F0502020204030204" pitchFamily="34" charset="0"/>
              </a:rPr>
              <a:t>, Галина Григорьевна, Елена </a:t>
            </a:r>
            <a:r>
              <a:rPr lang="ru-RU" sz="1200" dirty="0" err="1">
                <a:latin typeface="Calibri" panose="020F0502020204030204" pitchFamily="34" charset="0"/>
              </a:rPr>
              <a:t>Шамсиновна</a:t>
            </a:r>
            <a:r>
              <a:rPr lang="ru-RU" sz="1200" dirty="0">
                <a:latin typeface="Calibri" panose="020F0502020204030204" pitchFamily="34" charset="0"/>
              </a:rPr>
              <a:t>, Надежда Александровна даже и мечтать не могли, что вскоре, через 5 лет после окончания института будем работать под руководством Виктора Федоровича на кафедре «Стоматология детского возраста».</a:t>
            </a:r>
          </a:p>
          <a:p>
            <a:pPr algn="just" defTabSz="540000">
              <a:spcBef>
                <a:spcPts val="0"/>
              </a:spcBef>
            </a:pPr>
            <a:r>
              <a:rPr lang="ru-RU" sz="1200" dirty="0">
                <a:latin typeface="Calibri" panose="020F0502020204030204" pitchFamily="34" charset="0"/>
              </a:rPr>
              <a:t>	Среди множества учеников Татаринова, практиков и руководителей здравоохранения, - нынешние научные кадры: два доктора наук и 15 кандидатов. Заведующая отделением Надежда Александровна «В череде студенческих воспоминаний первого курса учёбы на стоматологическом факультете объявлена обязательная явка на демонстрацию, посвящённой Великой Октябрьской социалистической революции. Понимал, что студентам из далёкой сельской местности важно побыть хоть немного дома и пообщаться с родителями. Светлая память и благодарность за всё, что сделал для студентов 1 выпуска стоматологического факультета. Хотя больше полвека в медицине, с её взлётами и падениями, самыми неожиданными метаморфозами, можно разувериться и подрастерять оптимизм. Но только не Татаринов! Он черпал силы от общения с людьми, от благодарности пациентов, от многогранной научной и педагогической деятельности.</a:t>
            </a:r>
          </a:p>
          <a:p>
            <a:pPr algn="just" defTabSz="540000">
              <a:spcBef>
                <a:spcPts val="0"/>
              </a:spcBef>
            </a:pPr>
            <a:r>
              <a:rPr lang="ru-RU" sz="1200" dirty="0">
                <a:latin typeface="Calibri" panose="020F0502020204030204" pitchFamily="34" charset="0"/>
              </a:rPr>
              <a:t>	Виктор Фёдорович счастливый человек со своей супругой Ниной Александровной в мире и согласии прожили более 50 лет. Она не только жена и советчица, но и коллега по профессии. Стаж работы семьи Татариновых на ниве медицины сто на двоих, а семейной жизни – даже больше. Единственное, что они заработали самоотверженным трудом - это уважение людей. Татариновы верят в доброту и бескорыстие. Путеводная звезда их очага доброта. </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549214" y="175230"/>
            <a:ext cx="266700" cy="266700"/>
          </a:xfrm>
          <a:prstGeom prst="rect">
            <a:avLst/>
          </a:prstGeom>
        </p:spPr>
      </p:pic>
      <p:sp>
        <p:nvSpPr>
          <p:cNvPr id="3" name="Прямоугольник с двумя скругленными противолежащими углами 2"/>
          <p:cNvSpPr/>
          <p:nvPr/>
        </p:nvSpPr>
        <p:spPr>
          <a:xfrm>
            <a:off x="235889" y="581308"/>
            <a:ext cx="11800111"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КАНДИДАТ МЕДИЦИНСКИХ НАУК, ДОЦЕНТ КАФЕДРЫ СТОМАТОЛОГИИ ДЕТСКОГО ВОЗРАСТА БАШКИРСКОГО ГОСУДАРСТВЕННОГО МЕДИЦИНСКОГО ИНСТИТУТА имени 15-летия ВЛКСМ работал с 1976 по 2000 годы</a:t>
            </a:r>
          </a:p>
        </p:txBody>
      </p:sp>
    </p:spTree>
    <p:extLst>
      <p:ext uri="{BB962C8B-B14F-4D97-AF65-F5344CB8AC3E}">
        <p14:creationId xmlns:p14="http://schemas.microsoft.com/office/powerpoint/2010/main" val="770256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 y="2726"/>
            <a:ext cx="12209252" cy="6863900"/>
          </a:xfrm>
          <a:prstGeom prst="rect">
            <a:avLst/>
          </a:prstGeom>
          <a:noFill/>
          <a:ln>
            <a:noFill/>
          </a:ln>
        </p:spPr>
      </p:pic>
      <p:sp>
        <p:nvSpPr>
          <p:cNvPr id="7" name="Заголовок 6">
            <a:extLst>
              <a:ext uri="{FF2B5EF4-FFF2-40B4-BE49-F238E27FC236}">
                <a16:creationId xmlns:a16="http://schemas.microsoft.com/office/drawing/2014/main" id="{9CB5E0D7-A100-4360-B842-E165E2E10A95}"/>
              </a:ext>
            </a:extLst>
          </p:cNvPr>
          <p:cNvSpPr>
            <a:spLocks noGrp="1"/>
          </p:cNvSpPr>
          <p:nvPr>
            <p:ph type="title"/>
          </p:nvPr>
        </p:nvSpPr>
        <p:spPr>
          <a:xfrm>
            <a:off x="1874960" y="265706"/>
            <a:ext cx="7703327" cy="498875"/>
          </a:xfrm>
        </p:spPr>
        <p:txBody>
          <a:bodyPr>
            <a:noAutofit/>
          </a:bodyPr>
          <a:lstStyle/>
          <a:p>
            <a:r>
              <a:rPr lang="ru-RU" sz="3500" cap="all" dirty="0" err="1">
                <a:latin typeface="Calibri" panose="020F0502020204030204" pitchFamily="34" charset="0"/>
              </a:rPr>
              <a:t>Хамматов</a:t>
            </a:r>
            <a:r>
              <a:rPr lang="ru-RU" sz="3500" cap="all" dirty="0">
                <a:latin typeface="Calibri" panose="020F0502020204030204" pitchFamily="34" charset="0"/>
              </a:rPr>
              <a:t> </a:t>
            </a:r>
            <a:r>
              <a:rPr lang="ru-RU" sz="3500" cap="all" dirty="0">
                <a:solidFill>
                  <a:srgbClr val="0070C0"/>
                </a:solidFill>
                <a:latin typeface="Calibri" panose="020F0502020204030204" pitchFamily="34" charset="0"/>
              </a:rPr>
              <a:t>Наиль </a:t>
            </a:r>
            <a:r>
              <a:rPr lang="ru-RU" sz="3500" cap="all" dirty="0" err="1">
                <a:solidFill>
                  <a:srgbClr val="0070C0"/>
                </a:solidFill>
                <a:latin typeface="Calibri" panose="020F0502020204030204" pitchFamily="34" charset="0"/>
              </a:rPr>
              <a:t>Ибрагимович</a:t>
            </a:r>
            <a:endParaRPr lang="ru-RU" sz="3500" cap="all" dirty="0">
              <a:solidFill>
                <a:srgbClr val="0070C0"/>
              </a:solidFill>
              <a:latin typeface="Calibri" panose="020F0502020204030204" pitchFamily="34" charset="0"/>
            </a:endParaRPr>
          </a:p>
        </p:txBody>
      </p:sp>
      <p:pic>
        <p:nvPicPr>
          <p:cNvPr id="5" name="Рисунок 4">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641068" y="422267"/>
            <a:ext cx="266700" cy="266700"/>
          </a:xfrm>
          <a:prstGeom prst="rect">
            <a:avLst/>
          </a:prstGeom>
        </p:spPr>
      </p:pic>
      <p:grpSp>
        <p:nvGrpSpPr>
          <p:cNvPr id="10" name="Группа 9">
            <a:extLst>
              <a:ext uri="{FF2B5EF4-FFF2-40B4-BE49-F238E27FC236}">
                <a16:creationId xmlns:a16="http://schemas.microsoft.com/office/drawing/2014/main" id="{95C691DB-68BF-4C8D-A575-7EBB0EE0C76A}"/>
              </a:ext>
            </a:extLst>
          </p:cNvPr>
          <p:cNvGrpSpPr/>
          <p:nvPr/>
        </p:nvGrpSpPr>
        <p:grpSpPr>
          <a:xfrm>
            <a:off x="4152374" y="-8794"/>
            <a:ext cx="2844750" cy="286020"/>
            <a:chOff x="9347250" y="37980"/>
            <a:chExt cx="2844750" cy="286020"/>
          </a:xfrm>
        </p:grpSpPr>
        <p:sp>
          <p:nvSpPr>
            <p:cNvPr id="11" name="Прямоугольник 10">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3" name="Прямоугольник 12">
            <a:extLst>
              <a:ext uri="{FF2B5EF4-FFF2-40B4-BE49-F238E27FC236}">
                <a16:creationId xmlns:a16="http://schemas.microsoft.com/office/drawing/2014/main" id="{AB09B1CA-EBC3-45ED-866C-A928D25B7DCC}"/>
              </a:ext>
            </a:extLst>
          </p:cNvPr>
          <p:cNvSpPr/>
          <p:nvPr/>
        </p:nvSpPr>
        <p:spPr>
          <a:xfrm>
            <a:off x="8308" y="-8944"/>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4" name="Группа 13">
            <a:extLst>
              <a:ext uri="{FF2B5EF4-FFF2-40B4-BE49-F238E27FC236}">
                <a16:creationId xmlns:a16="http://schemas.microsoft.com/office/drawing/2014/main" id="{7822E466-855B-4442-A397-FDD24D99F19E}"/>
              </a:ext>
            </a:extLst>
          </p:cNvPr>
          <p:cNvGrpSpPr/>
          <p:nvPr/>
        </p:nvGrpSpPr>
        <p:grpSpPr>
          <a:xfrm>
            <a:off x="10186" y="6592126"/>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7" name="Прямоугольник 16">
            <a:extLst>
              <a:ext uri="{FF2B5EF4-FFF2-40B4-BE49-F238E27FC236}">
                <a16:creationId xmlns:a16="http://schemas.microsoft.com/office/drawing/2014/main" id="{E8176F4C-DDB5-47C0-9A2D-BC6D072E2A86}"/>
              </a:ext>
            </a:extLst>
          </p:cNvPr>
          <p:cNvSpPr/>
          <p:nvPr/>
        </p:nvSpPr>
        <p:spPr>
          <a:xfrm>
            <a:off x="8626" y="6767626"/>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pic>
        <p:nvPicPr>
          <p:cNvPr id="9" name="Рисунок 8">
            <a:extLst>
              <a:ext uri="{FF2B5EF4-FFF2-40B4-BE49-F238E27FC236}">
                <a16:creationId xmlns:a16="http://schemas.microsoft.com/office/drawing/2014/main" id="{817E9FCB-FDF7-48CA-A987-AB3159F27270}"/>
              </a:ext>
            </a:extLst>
          </p:cNvPr>
          <p:cNvPicPr>
            <a:picLocks noChangeAspect="1"/>
          </p:cNvPicPr>
          <p:nvPr/>
        </p:nvPicPr>
        <p:blipFill rotWithShape="1">
          <a:blip r:embed="rId5">
            <a:extLst>
              <a:ext uri="{28A0092B-C50C-407E-A947-70E740481C1C}">
                <a14:useLocalDpi xmlns:a14="http://schemas.microsoft.com/office/drawing/2010/main" val="0"/>
              </a:ext>
            </a:extLst>
          </a:blip>
          <a:srcRect l="6485" r="-6485"/>
          <a:stretch/>
        </p:blipFill>
        <p:spPr>
          <a:xfrm>
            <a:off x="0" y="1070326"/>
            <a:ext cx="3946764" cy="5659050"/>
          </a:xfrm>
          <a:custGeom>
            <a:avLst/>
            <a:gdLst>
              <a:gd name="connsiteX0" fmla="*/ 1135576 w 4544364"/>
              <a:gd name="connsiteY0" fmla="*/ 0 h 6829382"/>
              <a:gd name="connsiteX1" fmla="*/ 4532638 w 4544364"/>
              <a:gd name="connsiteY1" fmla="*/ 3065559 h 6829382"/>
              <a:gd name="connsiteX2" fmla="*/ 4544364 w 4544364"/>
              <a:gd name="connsiteY2" fmla="*/ 3219774 h 6829382"/>
              <a:gd name="connsiteX3" fmla="*/ 4544364 w 4544364"/>
              <a:gd name="connsiteY3" fmla="*/ 3609609 h 6829382"/>
              <a:gd name="connsiteX4" fmla="*/ 4532638 w 4544364"/>
              <a:gd name="connsiteY4" fmla="*/ 3763823 h 6829382"/>
              <a:gd name="connsiteX5" fmla="*/ 1135576 w 4544364"/>
              <a:gd name="connsiteY5" fmla="*/ 6829382 h 6829382"/>
              <a:gd name="connsiteX6" fmla="*/ 120151 w 4544364"/>
              <a:gd name="connsiteY6" fmla="*/ 6675864 h 6829382"/>
              <a:gd name="connsiteX7" fmla="*/ 0 w 4544364"/>
              <a:gd name="connsiteY7" fmla="*/ 6635210 h 6829382"/>
              <a:gd name="connsiteX8" fmla="*/ 0 w 4544364"/>
              <a:gd name="connsiteY8" fmla="*/ 194173 h 6829382"/>
              <a:gd name="connsiteX9" fmla="*/ 120151 w 4544364"/>
              <a:gd name="connsiteY9" fmla="*/ 153518 h 6829382"/>
              <a:gd name="connsiteX10" fmla="*/ 1135576 w 4544364"/>
              <a:gd name="connsiteY10" fmla="*/ 0 h 68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4364" h="6829382">
                <a:moveTo>
                  <a:pt x="1135576" y="0"/>
                </a:moveTo>
                <a:cubicBezTo>
                  <a:pt x="2903591" y="0"/>
                  <a:pt x="4357771" y="1343680"/>
                  <a:pt x="4532638" y="3065559"/>
                </a:cubicBezTo>
                <a:lnTo>
                  <a:pt x="4544364" y="3219774"/>
                </a:lnTo>
                <a:lnTo>
                  <a:pt x="4544364" y="3609609"/>
                </a:lnTo>
                <a:lnTo>
                  <a:pt x="4532638" y="3763823"/>
                </a:lnTo>
                <a:cubicBezTo>
                  <a:pt x="4357771" y="5485702"/>
                  <a:pt x="2903591" y="6829382"/>
                  <a:pt x="1135576" y="6829382"/>
                </a:cubicBezTo>
                <a:cubicBezTo>
                  <a:pt x="781973" y="6829382"/>
                  <a:pt x="440924" y="6775635"/>
                  <a:pt x="120151" y="6675864"/>
                </a:cubicBezTo>
                <a:lnTo>
                  <a:pt x="0" y="6635210"/>
                </a:lnTo>
                <a:lnTo>
                  <a:pt x="0" y="194173"/>
                </a:lnTo>
                <a:lnTo>
                  <a:pt x="120151" y="153518"/>
                </a:lnTo>
                <a:cubicBezTo>
                  <a:pt x="440924" y="53747"/>
                  <a:pt x="781973" y="0"/>
                  <a:pt x="1135576" y="0"/>
                </a:cubicBezTo>
                <a:close/>
              </a:path>
            </a:pathLst>
          </a:custGeom>
        </p:spPr>
      </p:pic>
      <p:sp>
        <p:nvSpPr>
          <p:cNvPr id="18" name="Прямоугольник с двумя скругленными противолежащими углами 17"/>
          <p:cNvSpPr/>
          <p:nvPr/>
        </p:nvSpPr>
        <p:spPr>
          <a:xfrm>
            <a:off x="659219" y="707559"/>
            <a:ext cx="11302409" cy="605909"/>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tIns="0" bIns="0">
            <a:spAutoFit/>
          </a:bodyPr>
          <a:lstStyle/>
          <a:p>
            <a:pPr algn="just"/>
            <a:r>
              <a:rPr lang="ru-RU" sz="1400" dirty="0">
                <a:latin typeface="Calibri" panose="020F0502020204030204" pitchFamily="34" charset="0"/>
              </a:rPr>
              <a:t>Вице-президент РОО «Ассоциация стоматологов Республики Башкортостан», кандидат медицинских наук, директор АНО ДПО «Башкирский медицинский институт», член Совета Стоматологической Ассоциации России, член правления СМС «Медицинская палата» </a:t>
            </a:r>
            <a:r>
              <a:rPr lang="ru-RU" sz="1400" dirty="0" smtClean="0">
                <a:latin typeface="Calibri" panose="020F0502020204030204" pitchFamily="34" charset="0"/>
              </a:rPr>
              <a:t>РБ</a:t>
            </a:r>
            <a:endParaRPr lang="ru-RU" sz="1400" dirty="0">
              <a:latin typeface="Calibri" panose="020F0502020204030204" pitchFamily="34" charset="0"/>
            </a:endParaRPr>
          </a:p>
        </p:txBody>
      </p:sp>
      <p:sp>
        <p:nvSpPr>
          <p:cNvPr id="8" name="Текст 7">
            <a:extLst>
              <a:ext uri="{FF2B5EF4-FFF2-40B4-BE49-F238E27FC236}">
                <a16:creationId xmlns:a16="http://schemas.microsoft.com/office/drawing/2014/main" id="{A98C920F-FE29-4D43-90EC-355F494088EC}"/>
              </a:ext>
            </a:extLst>
          </p:cNvPr>
          <p:cNvSpPr>
            <a:spLocks noGrp="1"/>
          </p:cNvSpPr>
          <p:nvPr>
            <p:ph type="body" sz="quarter" idx="11"/>
          </p:nvPr>
        </p:nvSpPr>
        <p:spPr>
          <a:xfrm>
            <a:off x="3684536" y="1313468"/>
            <a:ext cx="8507464" cy="4994395"/>
          </a:xfrm>
        </p:spPr>
        <p:txBody>
          <a:bodyPr>
            <a:noAutofit/>
          </a:bodyPr>
          <a:lstStyle/>
          <a:p>
            <a:pPr marL="0" indent="0" algn="just">
              <a:lnSpc>
                <a:spcPct val="100000"/>
              </a:lnSpc>
              <a:spcBef>
                <a:spcPts val="0"/>
              </a:spcBef>
              <a:buNone/>
            </a:pPr>
            <a:r>
              <a:rPr lang="ru-RU" sz="950" dirty="0">
                <a:latin typeface="Calibri" panose="020F0502020204030204" pitchFamily="34" charset="0"/>
              </a:rPr>
              <a:t>	</a:t>
            </a:r>
            <a:r>
              <a:rPr lang="ru-RU" sz="1000" b="1" dirty="0" err="1">
                <a:latin typeface="Calibri" panose="020F0502020204030204" pitchFamily="34" charset="0"/>
              </a:rPr>
              <a:t>Хамматов</a:t>
            </a:r>
            <a:r>
              <a:rPr lang="ru-RU" sz="1000" b="1" dirty="0">
                <a:latin typeface="Calibri" panose="020F0502020204030204" pitchFamily="34" charset="0"/>
              </a:rPr>
              <a:t> Наиль </a:t>
            </a:r>
            <a:r>
              <a:rPr lang="ru-RU" sz="1000" b="1" dirty="0" err="1">
                <a:latin typeface="Calibri" panose="020F0502020204030204" pitchFamily="34" charset="0"/>
              </a:rPr>
              <a:t>Ибрагимович</a:t>
            </a:r>
            <a:r>
              <a:rPr lang="ru-RU" sz="1000" b="1" dirty="0">
                <a:latin typeface="Calibri" panose="020F0502020204030204" pitchFamily="34" charset="0"/>
              </a:rPr>
              <a:t> </a:t>
            </a:r>
            <a:r>
              <a:rPr lang="ru-RU" sz="1000" dirty="0">
                <a:latin typeface="Calibri" panose="020F0502020204030204" pitchFamily="34" charset="0"/>
              </a:rPr>
              <a:t>родился в 1959 году в деревне Каратал </a:t>
            </a:r>
            <a:r>
              <a:rPr lang="ru-RU" sz="1000" dirty="0" err="1">
                <a:latin typeface="Calibri" panose="020F0502020204030204" pitchFamily="34" charset="0"/>
              </a:rPr>
              <a:t>Давлекановского</a:t>
            </a:r>
            <a:r>
              <a:rPr lang="ru-RU" sz="1000" dirty="0">
                <a:latin typeface="Calibri" panose="020F0502020204030204" pitchFamily="34" charset="0"/>
              </a:rPr>
              <a:t> района Республики Башкортостан в семье учителей. В 1976 году окончил </a:t>
            </a:r>
            <a:r>
              <a:rPr lang="ru-RU" sz="1000" dirty="0" err="1">
                <a:latin typeface="Calibri" panose="020F0502020204030204" pitchFamily="34" charset="0"/>
              </a:rPr>
              <a:t>Имай-Карамалинскую</a:t>
            </a:r>
            <a:r>
              <a:rPr lang="ru-RU" sz="1000" dirty="0">
                <a:latin typeface="Calibri" panose="020F0502020204030204" pitchFamily="34" charset="0"/>
              </a:rPr>
              <a:t> среднюю школу. С 1976 года по 1981 год обучался на стоматологическом факультете Башкирского государственного медицинского института имени XV-</a:t>
            </a:r>
            <a:r>
              <a:rPr lang="ru-RU" sz="1000" dirty="0" err="1">
                <a:latin typeface="Calibri" panose="020F0502020204030204" pitchFamily="34" charset="0"/>
              </a:rPr>
              <a:t>летия</a:t>
            </a:r>
            <a:r>
              <a:rPr lang="ru-RU" sz="1000" dirty="0">
                <a:latin typeface="Calibri" panose="020F0502020204030204" pitchFamily="34" charset="0"/>
              </a:rPr>
              <a:t> ВЛКСМ.</a:t>
            </a:r>
          </a:p>
          <a:p>
            <a:pPr marL="0" indent="0" algn="just">
              <a:lnSpc>
                <a:spcPct val="100000"/>
              </a:lnSpc>
              <a:spcBef>
                <a:spcPts val="0"/>
              </a:spcBef>
              <a:buNone/>
            </a:pPr>
            <a:r>
              <a:rPr lang="ru-RU" sz="1000" dirty="0">
                <a:latin typeface="Calibri" panose="020F0502020204030204" pitchFamily="34" charset="0"/>
              </a:rPr>
              <a:t>	С августа 1981 года по июль 1982 года проходил интернатуру в стоматологической поликлинике №2 г. Уфы. Затем, по направлению Министерства здравоохранения БАССР, работал ответственным стоматологом в </a:t>
            </a:r>
            <a:r>
              <a:rPr lang="ru-RU" sz="1000" dirty="0" err="1">
                <a:latin typeface="Calibri" panose="020F0502020204030204" pitchFamily="34" charset="0"/>
              </a:rPr>
              <a:t>Иглинской</a:t>
            </a:r>
            <a:r>
              <a:rPr lang="ru-RU" sz="1000" dirty="0">
                <a:latin typeface="Calibri" panose="020F0502020204030204" pitchFamily="34" charset="0"/>
              </a:rPr>
              <a:t> районной больнице.</a:t>
            </a:r>
          </a:p>
          <a:p>
            <a:pPr marL="0" indent="0" algn="just">
              <a:lnSpc>
                <a:spcPct val="100000"/>
              </a:lnSpc>
              <a:spcBef>
                <a:spcPts val="0"/>
              </a:spcBef>
              <a:buNone/>
            </a:pPr>
            <a:r>
              <a:rPr lang="ru-RU" sz="1000" dirty="0">
                <a:latin typeface="Calibri" panose="020F0502020204030204" pitchFamily="34" charset="0"/>
              </a:rPr>
              <a:t>	В 1984 году прошёл конкурс на должность ассистента кафедры нормальной анатомии Башкирского государственного медицинского института, а в 1985 году переведён на должность ассистента кафедры стоматологии детского возраста, где проработал до 1993 года под руководством заведующего кафедрой, доцента Виктора Фёдоровича Татаринова. Совместно с ассистентом кафедры Л.А. Нырковой преподавал раздел «ортодонтия» студентам стоматологического факультета, совмещая преподавательскую деятельность с научной и консультативной работой, приёмом пациентов. В 1992 году Наиль </a:t>
            </a:r>
            <a:r>
              <a:rPr lang="ru-RU" sz="1000" dirty="0" err="1">
                <a:latin typeface="Calibri" panose="020F0502020204030204" pitchFamily="34" charset="0"/>
              </a:rPr>
              <a:t>Ибрагимович</a:t>
            </a:r>
            <a:r>
              <a:rPr lang="ru-RU" sz="1000" dirty="0">
                <a:latin typeface="Calibri" panose="020F0502020204030204" pitchFamily="34" charset="0"/>
              </a:rPr>
              <a:t> успешно защитил кандидатскую диссертацию на тему: «Клинико-экспериментальное обоснование способов заготовки и консервации аллогенных зубов» в Центральном научно-исследовательском институте стоматологии в городе Москва (Научный руководитель доктор медицинских наук, профессор В.В. Рогинский, научный консультант кандидат медицинских наук Р.А. Хасанов). Наиль </a:t>
            </a:r>
            <a:r>
              <a:rPr lang="ru-RU" sz="1000" dirty="0" err="1">
                <a:latin typeface="Calibri" panose="020F0502020204030204" pitchFamily="34" charset="0"/>
              </a:rPr>
              <a:t>Ибрагимович</a:t>
            </a:r>
            <a:r>
              <a:rPr lang="ru-RU" sz="1000" dirty="0">
                <a:latin typeface="Calibri" panose="020F0502020204030204" pitchFamily="34" charset="0"/>
              </a:rPr>
              <a:t> с особой теплотой вспоминает годы работы в дружном коллективе кафедры на базе детской стоматологической поликлиники №3 г. Уфа.</a:t>
            </a:r>
          </a:p>
          <a:p>
            <a:pPr marL="0" indent="0" algn="just">
              <a:lnSpc>
                <a:spcPct val="100000"/>
              </a:lnSpc>
              <a:spcBef>
                <a:spcPts val="0"/>
              </a:spcBef>
              <a:buNone/>
            </a:pPr>
            <a:r>
              <a:rPr lang="ru-RU" sz="1000" dirty="0">
                <a:latin typeface="Calibri" panose="020F0502020204030204" pitchFamily="34" charset="0"/>
              </a:rPr>
              <a:t>	С 1993 года по 1994 год Наиль </a:t>
            </a:r>
            <a:r>
              <a:rPr lang="ru-RU" sz="1000" dirty="0" err="1">
                <a:latin typeface="Calibri" panose="020F0502020204030204" pitchFamily="34" charset="0"/>
              </a:rPr>
              <a:t>Ибрагимович</a:t>
            </a:r>
            <a:r>
              <a:rPr lang="ru-RU" sz="1000" dirty="0">
                <a:latin typeface="Calibri" panose="020F0502020204030204" pitchFamily="34" charset="0"/>
              </a:rPr>
              <a:t> является заместителем директора по науке в НИИ пересадки зубов «</a:t>
            </a:r>
            <a:r>
              <a:rPr lang="ru-RU" sz="1000" dirty="0" err="1">
                <a:latin typeface="Calibri" panose="020F0502020204030204" pitchFamily="34" charset="0"/>
              </a:rPr>
              <a:t>Витадент</a:t>
            </a:r>
            <a:r>
              <a:rPr lang="ru-RU" sz="1000" dirty="0">
                <a:latin typeface="Calibri" panose="020F0502020204030204" pitchFamily="34" charset="0"/>
              </a:rPr>
              <a:t>», а с 1994 года по июль 2012 года работает директором ООО Международный медицинский учебный центр «</a:t>
            </a:r>
            <a:r>
              <a:rPr lang="ru-RU" sz="1000" dirty="0" err="1">
                <a:latin typeface="Calibri" panose="020F0502020204030204" pitchFamily="34" charset="0"/>
              </a:rPr>
              <a:t>Витастом</a:t>
            </a:r>
            <a:r>
              <a:rPr lang="ru-RU" sz="1000" dirty="0">
                <a:latin typeface="Calibri" panose="020F0502020204030204" pitchFamily="34" charset="0"/>
              </a:rPr>
              <a:t>». С 2009 года по 2017 год является президентом региональной общественной организации «Ассоциация стоматологов Республики Башкортостан». С 2012 года работает директором АНО ДПО «Башкирский медицинский институт». </a:t>
            </a:r>
          </a:p>
          <a:p>
            <a:pPr marL="0" indent="0" algn="just">
              <a:lnSpc>
                <a:spcPct val="100000"/>
              </a:lnSpc>
              <a:spcBef>
                <a:spcPts val="0"/>
              </a:spcBef>
              <a:buNone/>
            </a:pPr>
            <a:r>
              <a:rPr lang="ru-RU" sz="1000" dirty="0">
                <a:latin typeface="Calibri" panose="020F0502020204030204" pitchFamily="34" charset="0"/>
              </a:rPr>
              <a:t>	Имеет 4 патента на изобретения, им получены удостоверения на 11 рационализаторских предложений и опубликованы более 70 научных работ. Набор инструментов, предложенный им, демонстрировался на Всемирной выставке в Болгарии, на Всероссийской выставке и ВДНХ СССР, где был награжден серебряной медалью.</a:t>
            </a:r>
          </a:p>
          <a:p>
            <a:pPr marL="0" indent="0" algn="just">
              <a:lnSpc>
                <a:spcPct val="100000"/>
              </a:lnSpc>
              <a:spcBef>
                <a:spcPts val="0"/>
              </a:spcBef>
              <a:buNone/>
            </a:pPr>
            <a:r>
              <a:rPr lang="ru-RU" sz="1000" dirty="0">
                <a:latin typeface="Calibri" panose="020F0502020204030204" pitchFamily="34" charset="0"/>
              </a:rPr>
              <a:t>	Наиль </a:t>
            </a:r>
            <a:r>
              <a:rPr lang="ru-RU" sz="1000" dirty="0" err="1">
                <a:latin typeface="Calibri" panose="020F0502020204030204" pitchFamily="34" charset="0"/>
              </a:rPr>
              <a:t>Ибрагимович</a:t>
            </a:r>
            <a:r>
              <a:rPr lang="ru-RU" sz="1000" dirty="0">
                <a:latin typeface="Calibri" panose="020F0502020204030204" pitchFamily="34" charset="0"/>
              </a:rPr>
              <a:t> </a:t>
            </a:r>
            <a:r>
              <a:rPr lang="ru-RU" sz="1000" dirty="0" err="1">
                <a:latin typeface="Calibri" panose="020F0502020204030204" pitchFamily="34" charset="0"/>
              </a:rPr>
              <a:t>Хамматов</a:t>
            </a:r>
            <a:r>
              <a:rPr lang="ru-RU" sz="1000" dirty="0">
                <a:latin typeface="Calibri" panose="020F0502020204030204" pitchFamily="34" charset="0"/>
              </a:rPr>
              <a:t> – лауреат премии Комсомола Башкирии в области науки, техники и производства. Награжден знаком «Изобретатель СССР», медалью «Отличник стоматологии» I степени и орденом «За заслуги перед стоматологией» I степени, неоднократно участвовал в работе международных симпозиумов, конференций и специализированных выставок в Германии, Венгрии, Китае, США.</a:t>
            </a:r>
          </a:p>
          <a:p>
            <a:pPr marL="0" indent="0" algn="just">
              <a:lnSpc>
                <a:spcPct val="100000"/>
              </a:lnSpc>
              <a:spcBef>
                <a:spcPts val="0"/>
              </a:spcBef>
              <a:buNone/>
            </a:pPr>
            <a:r>
              <a:rPr lang="ru-RU" sz="1000" dirty="0">
                <a:latin typeface="Calibri" panose="020F0502020204030204" pitchFamily="34" charset="0"/>
              </a:rPr>
              <a:t>	Он одним из первых в республике организовал семинары для врачей-стоматологов с целью обучения специалистов передовым технологиям и работе с современными материалами. На базе АНО ДПО «БМИ» постоянно проводятся циклы повышения квалификации для врачей-стоматологов, семинары и мастер-классы с привлечением ведущих отечественных и иностранных специалистов.</a:t>
            </a:r>
          </a:p>
          <a:p>
            <a:pPr marL="0" indent="0" algn="just">
              <a:lnSpc>
                <a:spcPct val="100000"/>
              </a:lnSpc>
              <a:spcBef>
                <a:spcPts val="0"/>
              </a:spcBef>
              <a:buNone/>
            </a:pPr>
            <a:r>
              <a:rPr lang="ru-RU" sz="1000" dirty="0">
                <a:latin typeface="Calibri" panose="020F0502020204030204" pitchFamily="34" charset="0"/>
              </a:rPr>
              <a:t>В 2016-2017 годах Наиль </a:t>
            </a:r>
            <a:r>
              <a:rPr lang="ru-RU" sz="1000" dirty="0" err="1">
                <a:latin typeface="Calibri" panose="020F0502020204030204" pitchFamily="34" charset="0"/>
              </a:rPr>
              <a:t>Ибрагимович</a:t>
            </a:r>
            <a:r>
              <a:rPr lang="ru-RU" sz="1000" dirty="0">
                <a:latin typeface="Calibri" panose="020F0502020204030204" pitchFamily="34" charset="0"/>
              </a:rPr>
              <a:t> работал председателем </a:t>
            </a:r>
            <a:r>
              <a:rPr lang="ru-RU" sz="1000" dirty="0" err="1">
                <a:latin typeface="Calibri" panose="020F0502020204030204" pitchFamily="34" charset="0"/>
              </a:rPr>
              <a:t>аккредитационной</a:t>
            </a:r>
            <a:r>
              <a:rPr lang="ru-RU" sz="1000" dirty="0">
                <a:latin typeface="Calibri" panose="020F0502020204030204" pitchFamily="34" charset="0"/>
              </a:rPr>
              <a:t> комиссии Министерства здравоохранения Российской Федерации по допуску к осуществлению медицинской деятельности врачей стоматологов в Республике Башкортостан.</a:t>
            </a:r>
          </a:p>
          <a:p>
            <a:pPr marL="0" indent="0" algn="just">
              <a:lnSpc>
                <a:spcPct val="100000"/>
              </a:lnSpc>
              <a:spcBef>
                <a:spcPts val="0"/>
              </a:spcBef>
              <a:buNone/>
            </a:pPr>
            <a:r>
              <a:rPr lang="ru-RU" sz="1000" dirty="0">
                <a:latin typeface="Calibri" panose="020F0502020204030204" pitchFamily="34" charset="0"/>
              </a:rPr>
              <a:t>	У Наиля </a:t>
            </a:r>
            <a:r>
              <a:rPr lang="ru-RU" sz="1000" dirty="0" err="1">
                <a:latin typeface="Calibri" panose="020F0502020204030204" pitchFamily="34" charset="0"/>
              </a:rPr>
              <a:t>Ибрагимовича</a:t>
            </a:r>
            <a:r>
              <a:rPr lang="ru-RU" sz="1000" dirty="0">
                <a:latin typeface="Calibri" panose="020F0502020204030204" pitchFamily="34" charset="0"/>
              </a:rPr>
              <a:t> взаимно дополняющие друг друга медицинская семья: жена Роза </a:t>
            </a:r>
            <a:r>
              <a:rPr lang="ru-RU" sz="1000" dirty="0" err="1">
                <a:latin typeface="Calibri" panose="020F0502020204030204" pitchFamily="34" charset="0"/>
              </a:rPr>
              <a:t>Нуризяновна</a:t>
            </a:r>
            <a:r>
              <a:rPr lang="ru-RU" sz="1000" dirty="0">
                <a:latin typeface="Calibri" panose="020F0502020204030204" pitchFamily="34" charset="0"/>
              </a:rPr>
              <a:t> работает врачом-</a:t>
            </a:r>
            <a:r>
              <a:rPr lang="ru-RU" sz="1000" dirty="0" err="1">
                <a:latin typeface="Calibri" panose="020F0502020204030204" pitchFamily="34" charset="0"/>
              </a:rPr>
              <a:t>профпатологом</a:t>
            </a:r>
            <a:r>
              <a:rPr lang="ru-RU" sz="1000" dirty="0">
                <a:latin typeface="Calibri" panose="020F0502020204030204" pitchFamily="34" charset="0"/>
              </a:rPr>
              <a:t>, сын Айдар окончил Башкирский государственный медицинский университет с отличием, в настоящее время является клиническим ординатором и работая врачом-стоматологом продолжает добрые дела своего отца, дочь Элина работает преподавателем кафедры иностранных языков в Башкирском государственном медицинском университете.</a:t>
            </a:r>
          </a:p>
          <a:p>
            <a:pPr marL="0" indent="0" algn="just">
              <a:lnSpc>
                <a:spcPct val="100000"/>
              </a:lnSpc>
              <a:spcBef>
                <a:spcPts val="0"/>
              </a:spcBef>
              <a:buNone/>
            </a:pPr>
            <a:r>
              <a:rPr lang="ru-RU" sz="1000" dirty="0">
                <a:latin typeface="Calibri" panose="020F0502020204030204" pitchFamily="34" charset="0"/>
              </a:rPr>
              <a:t>	</a:t>
            </a:r>
            <a:r>
              <a:rPr lang="ru-RU" sz="1000" dirty="0" err="1">
                <a:latin typeface="Calibri" panose="020F0502020204030204" pitchFamily="34" charset="0"/>
              </a:rPr>
              <a:t>Хамматов</a:t>
            </a:r>
            <a:r>
              <a:rPr lang="ru-RU" sz="1000" dirty="0">
                <a:latin typeface="Calibri" panose="020F0502020204030204" pitchFamily="34" charset="0"/>
              </a:rPr>
              <a:t> Наиль </a:t>
            </a:r>
            <a:r>
              <a:rPr lang="ru-RU" sz="1000" dirty="0" err="1">
                <a:latin typeface="Calibri" panose="020F0502020204030204" pitchFamily="34" charset="0"/>
              </a:rPr>
              <a:t>Ибрагимович</a:t>
            </a:r>
            <a:r>
              <a:rPr lang="ru-RU" sz="1000" dirty="0">
                <a:latin typeface="Calibri" panose="020F0502020204030204" pitchFamily="34" charset="0"/>
              </a:rPr>
              <a:t> – доброжелательный, предприимчивый, умеет оперативно принимать решения в режиме многозадачности. Свою работу выполняет на высоком профессиональном уровне. Наиль </a:t>
            </a:r>
            <a:r>
              <a:rPr lang="ru-RU" sz="1000" dirty="0" err="1">
                <a:latin typeface="Calibri" panose="020F0502020204030204" pitchFamily="34" charset="0"/>
              </a:rPr>
              <a:t>Ибрагимович</a:t>
            </a:r>
            <a:r>
              <a:rPr lang="ru-RU" sz="1000" dirty="0">
                <a:latin typeface="Calibri" panose="020F0502020204030204" pitchFamily="34" charset="0"/>
              </a:rPr>
              <a:t> отзывчивый человек, способен выслушать и понять товарища, дать полезный совет и помочь ему. Он пользуется заслуженным уважением и доверием среди коллег и друзей.</a:t>
            </a:r>
          </a:p>
          <a:p>
            <a:pPr marL="0" indent="0" algn="just">
              <a:buNone/>
            </a:pPr>
            <a:endParaRPr lang="ru-RU" sz="950" dirty="0">
              <a:latin typeface="Calibri" panose="020F0502020204030204" pitchFamily="34" charset="0"/>
            </a:endParaRPr>
          </a:p>
        </p:txBody>
      </p:sp>
    </p:spTree>
    <p:extLst>
      <p:ext uri="{BB962C8B-B14F-4D97-AF65-F5344CB8AC3E}">
        <p14:creationId xmlns:p14="http://schemas.microsoft.com/office/powerpoint/2010/main" val="4209252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2726"/>
            <a:ext cx="12209252" cy="6863900"/>
          </a:xfrm>
          <a:prstGeom prst="rect">
            <a:avLst/>
          </a:prstGeom>
          <a:noFill/>
          <a:ln>
            <a:noFill/>
          </a:ln>
        </p:spPr>
      </p:pic>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3068950" y="174376"/>
            <a:ext cx="8346000" cy="452600"/>
          </a:xfrm>
        </p:spPr>
        <p:txBody>
          <a:bodyPr>
            <a:noAutofit/>
          </a:bodyPr>
          <a:lstStyle/>
          <a:p>
            <a:pPr algn="l"/>
            <a:r>
              <a:rPr lang="ru-RU" sz="3500" b="1" dirty="0">
                <a:latin typeface="Calibri" panose="020F0502020204030204" pitchFamily="34" charset="0"/>
              </a:rPr>
              <a:t>ЧУЙКИН </a:t>
            </a:r>
            <a:r>
              <a:rPr lang="ru-RU" sz="3500" b="1" dirty="0">
                <a:solidFill>
                  <a:srgbClr val="0070C0"/>
                </a:solidFill>
                <a:latin typeface="Calibri" panose="020F0502020204030204" pitchFamily="34" charset="0"/>
              </a:rPr>
              <a:t>СЕРГЕЙ ВАСИЛЬЕВИЧ</a:t>
            </a:r>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10311"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Calibri" panose="020F0502020204030204" pitchFamily="34" charset="0"/>
              </a:endParaRPr>
            </a:p>
          </p:txBody>
        </p:sp>
      </p:gr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649211" y="1333163"/>
            <a:ext cx="8464492" cy="5327465"/>
          </a:xfrm>
        </p:spPr>
        <p:txBody>
          <a:bodyPr>
            <a:noAutofit/>
          </a:bodyPr>
          <a:lstStyle/>
          <a:p>
            <a:pPr algn="just" defTabSz="540000">
              <a:spcBef>
                <a:spcPts val="0"/>
              </a:spcBef>
            </a:pPr>
            <a:r>
              <a:rPr lang="ru-RU" sz="1000" dirty="0">
                <a:latin typeface="Calibri" panose="020F0502020204030204" pitchFamily="34" charset="0"/>
              </a:rPr>
              <a:t>	</a:t>
            </a:r>
            <a:r>
              <a:rPr lang="ru-RU" sz="1050" b="1" dirty="0" err="1">
                <a:latin typeface="Calibri" panose="020F0502020204030204" pitchFamily="34" charset="0"/>
              </a:rPr>
              <a:t>Чуйкин</a:t>
            </a:r>
            <a:r>
              <a:rPr lang="ru-RU" sz="1050" b="1" dirty="0">
                <a:latin typeface="Calibri" panose="020F0502020204030204" pitchFamily="34" charset="0"/>
              </a:rPr>
              <a:t> Сергей Васильевич</a:t>
            </a:r>
            <a:r>
              <a:rPr lang="ru-RU" sz="1050" dirty="0">
                <a:latin typeface="Calibri" panose="020F0502020204030204" pitchFamily="34" charset="0"/>
              </a:rPr>
              <a:t> после окончания в 1975 году Башкирского государственного медицинского института работал в Чишминской районной больнице. В 1979 году поступил в аспирантуру Башкирского государственного медицинского института и успешно защитил кандидатскую диссертацию. С 1983 по 1990 годы – ассистент кафедры хирургической стоматологии, докторант I Московского медицинского института имени И.М. Сеченова. В 1990 году защитил докторскую диссертацию в Московском медицинском стоматологическом институте под руководством академика РАМН, дважды лауреата Государственной премии России, профессора Н.Н. Бажанова. С 1991 года -заведующий кафедрой стоматологии детского возраста, а с 1995 года одновременно, декан стоматологического факультета Башкирского государственного медицинского университета. С.В. </a:t>
            </a:r>
            <a:r>
              <a:rPr lang="ru-RU" sz="1050" dirty="0" err="1">
                <a:latin typeface="Calibri" panose="020F0502020204030204" pitchFamily="34" charset="0"/>
              </a:rPr>
              <a:t>Чуйкин</a:t>
            </a:r>
            <a:r>
              <a:rPr lang="ru-RU" sz="1050" dirty="0">
                <a:latin typeface="Calibri" panose="020F0502020204030204" pitchFamily="34" charset="0"/>
              </a:rPr>
              <a:t> - автор 509 научных работ, 42 монографий и учебных пособий с грифом УМО, 15 изобретений. При аттестации ВУЗов РФ стоматологическому факультету БГМУ присвоена категория «В», а кафедра детской стоматологии заняла первое место в Российской Федерации по учебно-методической работе среди стоматологических кафедр.</a:t>
            </a:r>
          </a:p>
          <a:p>
            <a:pPr algn="just" defTabSz="540000">
              <a:spcBef>
                <a:spcPts val="0"/>
              </a:spcBef>
            </a:pPr>
            <a:r>
              <a:rPr lang="ru-RU" sz="1050" dirty="0">
                <a:latin typeface="Calibri" panose="020F0502020204030204" pitchFamily="34" charset="0"/>
              </a:rPr>
              <a:t>	В 1992 году впервые в России, профессором С.В. </a:t>
            </a:r>
            <a:r>
              <a:rPr lang="ru-RU" sz="1050" dirty="0" err="1">
                <a:latin typeface="Calibri" panose="020F0502020204030204" pitchFamily="34" charset="0"/>
              </a:rPr>
              <a:t>Чуйкиным</a:t>
            </a:r>
            <a:r>
              <a:rPr lang="ru-RU" sz="1050" dirty="0">
                <a:latin typeface="Calibri" panose="020F0502020204030204" pitchFamily="34" charset="0"/>
              </a:rPr>
              <a:t> была организована ассоциация детских стоматологов, что позволило существенно улучшить стоматологическую помощь детям в Республике. В 1995 году он избран Президентом Башкирской ассоциации стоматологов и членом Правления Стоматологической Ассоциации России. В 1996 году по инициативе С.В. </a:t>
            </a:r>
            <a:r>
              <a:rPr lang="ru-RU" sz="1050" dirty="0" err="1">
                <a:latin typeface="Calibri" panose="020F0502020204030204" pitchFamily="34" charset="0"/>
              </a:rPr>
              <a:t>Чуйкина</a:t>
            </a:r>
            <a:r>
              <a:rPr lang="ru-RU" sz="1050" dirty="0">
                <a:latin typeface="Calibri" panose="020F0502020204030204" pitchFamily="34" charset="0"/>
              </a:rPr>
              <a:t>, был создан Международный Стоматологический Учебный Центр, в 1996-1997 годах под его руководством проведена «Программа эпидемиологического стоматологического обследования населения Республики Башкортостан» по методике ВОЗ - это дало возможность научно обосновать проведение лечебно-профилактических мероприятий в республике, в 1996-2005 годах внедрена в РБ «Школьная образовательная программа профилактики стоматологических заболеваний» в частности, впервые в России, в сельской местности.</a:t>
            </a:r>
          </a:p>
          <a:p>
            <a:pPr algn="just" defTabSz="540000">
              <a:spcBef>
                <a:spcPts val="0"/>
              </a:spcBef>
            </a:pPr>
            <a:r>
              <a:rPr lang="ru-RU" sz="1050" dirty="0">
                <a:latin typeface="Calibri" panose="020F0502020204030204" pitchFamily="34" charset="0"/>
              </a:rPr>
              <a:t>	Сергей Васильевич является президентом ассоциации стоматологического образования, вице-президент стоматологической ассоциации РБ. С 2006 года главный эксперт по стоматологии Федеральной службы по надзору в сфере здравоохранения и социального развития </a:t>
            </a:r>
            <a:r>
              <a:rPr lang="ru-RU" sz="1050" dirty="0" err="1">
                <a:latin typeface="Calibri" panose="020F0502020204030204" pitchFamily="34" charset="0"/>
              </a:rPr>
              <a:t>Росздрава</a:t>
            </a:r>
            <a:r>
              <a:rPr lang="ru-RU" sz="1050" dirty="0">
                <a:latin typeface="Calibri" panose="020F0502020204030204" pitchFamily="34" charset="0"/>
              </a:rPr>
              <a:t> по РБ.</a:t>
            </a:r>
          </a:p>
          <a:p>
            <a:pPr algn="just" defTabSz="540000">
              <a:spcBef>
                <a:spcPts val="0"/>
              </a:spcBef>
            </a:pPr>
            <a:r>
              <a:rPr lang="ru-RU" sz="1050" dirty="0">
                <a:latin typeface="Calibri" panose="020F0502020204030204" pitchFamily="34" charset="0"/>
              </a:rPr>
              <a:t>	Основная тематика научных исследований профессора </a:t>
            </a:r>
            <a:r>
              <a:rPr lang="ru-RU" sz="1050" dirty="0" err="1">
                <a:latin typeface="Calibri" panose="020F0502020204030204" pitchFamily="34" charset="0"/>
              </a:rPr>
              <a:t>Чуйкина</a:t>
            </a:r>
            <a:r>
              <a:rPr lang="ru-RU" sz="1050" dirty="0">
                <a:latin typeface="Calibri" panose="020F0502020204030204" pitchFamily="34" charset="0"/>
              </a:rPr>
              <a:t> С.В</a:t>
            </a:r>
            <a:r>
              <a:rPr lang="ru-RU" sz="1050" dirty="0" smtClean="0">
                <a:latin typeface="Calibri" panose="020F0502020204030204" pitchFamily="34" charset="0"/>
              </a:rPr>
              <a:t>. - гнойно-воспалительные </a:t>
            </a:r>
            <a:r>
              <a:rPr lang="ru-RU" sz="1050" dirty="0">
                <a:latin typeface="Calibri" panose="020F0502020204030204" pitchFamily="34" charset="0"/>
              </a:rPr>
              <a:t>процессы челюстно-лицевой области и их осложнения, врожденные пороки развития челюстно-лицевой области. Он автор нового научного направления. С.В. </a:t>
            </a:r>
            <a:r>
              <a:rPr lang="ru-RU" sz="1050" dirty="0" err="1">
                <a:latin typeface="Calibri" panose="020F0502020204030204" pitchFamily="34" charset="0"/>
              </a:rPr>
              <a:t>Чуйкин</a:t>
            </a:r>
            <a:r>
              <a:rPr lang="ru-RU" sz="1050" dirty="0">
                <a:latin typeface="Calibri" panose="020F0502020204030204" pitchFamily="34" charset="0"/>
              </a:rPr>
              <a:t> впервые установил патогенетические механизмы влияния гнойно-воспалительных процессов челюстно-лицевой локализации на центральную нервную систему и разработал медикаментозную защиту головного мозга, снижающую негативное влияние очага воспаления на головной мозг, и предупреждающую внутричерепные осложнения. Приоритет разработанных им новых, эффективных хирургических доступов при флегмонах челюстно-лицевой области, костной аутопластике, способов диагностики, лечения, профилактики осложнений воспалительных процессов челюстно-лицевой области -защищен авторскими свидетельствами на изобретения и патентами Российской Федерации. С.В. </a:t>
            </a:r>
            <a:r>
              <a:rPr lang="ru-RU" sz="1050" dirty="0" err="1">
                <a:latin typeface="Calibri" panose="020F0502020204030204" pitchFamily="34" charset="0"/>
              </a:rPr>
              <a:t>Чуйкин</a:t>
            </a:r>
            <a:r>
              <a:rPr lang="ru-RU" sz="1050" dirty="0">
                <a:latin typeface="Calibri" panose="020F0502020204030204" pitchFamily="34" charset="0"/>
              </a:rPr>
              <a:t> имеет широкий спектр научных исследований и проводит операции, включающие не только челюстно-лицевую хирургию, но и оториноларингологию, онкологию, нейрохирургию, грудную хирургию, его научные работы используются в других областях медицины (НИИ нейрохирургии им. Бурденко АМН РФ, НИИ неврологии АМН РФ), а также за рубежом.</a:t>
            </a:r>
          </a:p>
          <a:p>
            <a:pPr algn="just" defTabSz="540000">
              <a:spcBef>
                <a:spcPts val="0"/>
              </a:spcBef>
            </a:pPr>
            <a:r>
              <a:rPr lang="ru-RU" sz="1050" dirty="0">
                <a:latin typeface="Calibri" panose="020F0502020204030204" pitchFamily="34" charset="0"/>
              </a:rPr>
              <a:t>	Оценкой научной значимости работ С.В. </a:t>
            </a:r>
            <a:r>
              <a:rPr lang="ru-RU" sz="1050" dirty="0" err="1">
                <a:latin typeface="Calibri" panose="020F0502020204030204" pitchFamily="34" charset="0"/>
              </a:rPr>
              <a:t>Чуйкина</a:t>
            </a:r>
            <a:r>
              <a:rPr lang="ru-RU" sz="1050" dirty="0">
                <a:latin typeface="Calibri" panose="020F0502020204030204" pitchFamily="34" charset="0"/>
              </a:rPr>
              <a:t> является приглашение его для научно-исследовательской работы в США – в Международный институт пластической и реконструктивной черепно-лицевой хирургии (Даллас), приглашение для чтения лекций в Университет г. Питсбурга (штат Пенсильвания), а также приглашение для проведения операций в других регионах РФ. Профессор </a:t>
            </a:r>
            <a:r>
              <a:rPr lang="ru-RU" sz="1050" dirty="0" err="1">
                <a:latin typeface="Calibri" panose="020F0502020204030204" pitchFamily="34" charset="0"/>
              </a:rPr>
              <a:t>Чуйкин</a:t>
            </a:r>
            <a:r>
              <a:rPr lang="ru-RU" sz="1050" dirty="0">
                <a:latin typeface="Calibri" panose="020F0502020204030204" pitchFamily="34" charset="0"/>
              </a:rPr>
              <a:t> С.В. активно участвует во всех мероприятиях Стоматологической Ассоциации России, республиканских и международных конференциях, съездах. Серей Васильевич участник международной Программы по черепно-лицевой хирургии (Сан-Франциско, США), член редакционных советов журналов «Детская стоматология», «Маэстро стоматологии». Имеет 2 золотые медали ВДНХ Российской Федерации, медаль «Изобретатель Российской Федерации», медаль «Отличник стоматологии I степени», орден «За заслуги перед стоматологией I степени» СТАР.</a:t>
            </a:r>
          </a:p>
        </p:txBody>
      </p:sp>
      <p:pic>
        <p:nvPicPr>
          <p:cNvPr id="22" name="Рисунок 21">
            <a:extLst>
              <a:ext uri="{FF2B5EF4-FFF2-40B4-BE49-F238E27FC236}">
                <a16:creationId xmlns:a16="http://schemas.microsoft.com/office/drawing/2014/main" id="{A3F740E5-C230-4CE3-A42F-62F86C8343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02250" y="174376"/>
            <a:ext cx="266700" cy="266700"/>
          </a:xfrm>
          <a:prstGeom prst="rect">
            <a:avLst/>
          </a:prstGeom>
        </p:spPr>
      </p:pic>
      <p:sp>
        <p:nvSpPr>
          <p:cNvPr id="3" name="Прямоугольник с двумя скругленными противолежащими углами 2"/>
          <p:cNvSpPr/>
          <p:nvPr/>
        </p:nvSpPr>
        <p:spPr>
          <a:xfrm>
            <a:off x="446566" y="578163"/>
            <a:ext cx="11546959" cy="735747"/>
          </a:xfrm>
          <a:prstGeom prst="round2DiagRect">
            <a:avLst>
              <a:gd name="adj1" fmla="val 50000"/>
              <a:gd name="adj2" fmla="val 0"/>
            </a:avLst>
          </a:prstGeom>
          <a:gradFill>
            <a:gsLst>
              <a:gs pos="0">
                <a:srgbClr val="2191C9"/>
              </a:gs>
              <a:gs pos="80000">
                <a:schemeClr val="bg1"/>
              </a:gs>
              <a:gs pos="20000">
                <a:schemeClr val="bg1"/>
              </a:gs>
              <a:gs pos="100000">
                <a:srgbClr val="2191C9"/>
              </a:gs>
            </a:gsLst>
            <a:lin ang="5400000" scaled="0"/>
          </a:gradFill>
          <a:ln w="0">
            <a:solidFill>
              <a:srgbClr val="2191C9"/>
            </a:solidFill>
          </a:ln>
          <a:effectLst>
            <a:outerShdw blurRad="50800" dist="38100" dir="2700000" algn="tl" rotWithShape="0">
              <a:prstClr val="black">
                <a:alpha val="40000"/>
              </a:prstClr>
            </a:outerShdw>
          </a:effectLst>
        </p:spPr>
        <p:txBody>
          <a:bodyPr wrap="square">
            <a:spAutoFit/>
          </a:bodyPr>
          <a:lstStyle/>
          <a:p>
            <a:pPr algn="just"/>
            <a:r>
              <a:rPr lang="ru-RU" sz="1400" dirty="0">
                <a:latin typeface="Calibri" panose="020F0502020204030204" pitchFamily="34" charset="0"/>
              </a:rPr>
              <a:t>ВРАЧ-СТОМАТОЛОГ </a:t>
            </a:r>
            <a:r>
              <a:rPr lang="ru-RU" sz="1400" dirty="0" smtClean="0">
                <a:latin typeface="Calibri" panose="020F0502020204030204" pitchFamily="34" charset="0"/>
              </a:rPr>
              <a:t>ДЕТСКИЙ, ДОКТОР </a:t>
            </a:r>
            <a:r>
              <a:rPr lang="ru-RU" sz="1400" dirty="0">
                <a:latin typeface="Calibri" panose="020F0502020204030204" pitchFamily="34" charset="0"/>
              </a:rPr>
              <a:t>МЕДИЦИНСКИХ НАУК, ПРОФЕССОР КАФЕДРЫ СТОМАТОЛОГИИ ДЕТСКОГО ВОЗРАСТА И ОРТОДОНТИИ С КУРСОМ </a:t>
            </a:r>
            <a:r>
              <a:rPr lang="ru-RU" sz="1400" dirty="0" smtClean="0">
                <a:latin typeface="Calibri" panose="020F0502020204030204" pitchFamily="34" charset="0"/>
              </a:rPr>
              <a:t>ИДПО ФГБОУ ВО БГМУ МИНЗДРАВА РОССИИ, </a:t>
            </a:r>
            <a:r>
              <a:rPr lang="ru-RU" sz="1400" dirty="0">
                <a:latin typeface="Calibri" panose="020F0502020204030204" pitchFamily="34" charset="0"/>
              </a:rPr>
              <a:t>РАБОТАЕТ С 1991 </a:t>
            </a:r>
            <a:r>
              <a:rPr lang="ru-RU" sz="1400" dirty="0" smtClean="0">
                <a:latin typeface="Calibri" panose="020F0502020204030204" pitchFamily="34" charset="0"/>
              </a:rPr>
              <a:t>ГОДА</a:t>
            </a:r>
            <a:endParaRPr lang="ru-RU" sz="1400" dirty="0">
              <a:latin typeface="Calibri" panose="020F0502020204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2624" r="2624"/>
          <a:stretch/>
        </p:blipFill>
        <p:spPr bwMode="auto">
          <a:xfrm>
            <a:off x="166511" y="1419537"/>
            <a:ext cx="3419460" cy="4983681"/>
          </a:xfrm>
          <a:prstGeom prst="round2DiagRect">
            <a:avLst>
              <a:gd name="adj1" fmla="val 20271"/>
              <a:gd name="adj2" fmla="val 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0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595</Words>
  <Application>Microsoft Office PowerPoint</Application>
  <PresentationFormat>Широкоэкранный</PresentationFormat>
  <Paragraphs>133</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Times New Roman</vt:lpstr>
      <vt:lpstr>Arial</vt:lpstr>
      <vt:lpstr>Calibri Light</vt:lpstr>
      <vt:lpstr>Calibri</vt:lpstr>
      <vt:lpstr>Тема Office</vt:lpstr>
      <vt:lpstr>ГАУЗ РБ ДЕТСКАЯ СТОМАТОЛОГИЧЕСКАЯ ПОЛИКЛИНИКА №3 г. УФА</vt:lpstr>
      <vt:lpstr>АВРАМЕНКО ВАЛЕНТИНА ИВАНОВНА </vt:lpstr>
      <vt:lpstr>ОСНОВЫ ДИСПАНСЕРИЗАЦИИ ДЕТЕЙВ БАШКОРТОСТАНЕ </vt:lpstr>
      <vt:lpstr>ОСНОВЫ ДИСПАНСЕРИЗАЦИИ ДЕТЕЙ В БАШКОРТОСТАНЕ </vt:lpstr>
      <vt:lpstr>ТАТАРИНОВ ВИКТОР ФЁДОРОВИЧ</vt:lpstr>
      <vt:lpstr>ТАТАРИНОВ ВИКТОР ФЁДОРОВИЧ</vt:lpstr>
      <vt:lpstr>ТАТАРИНОВ ВИКТОР ФЁДОРОВИЧ</vt:lpstr>
      <vt:lpstr>Хамматов Наиль Ибрагимович</vt:lpstr>
      <vt:lpstr>ЧУЙКИН СЕРГЕЙ ВАСИЛЬЕВИЧ</vt:lpstr>
      <vt:lpstr>Презентация PowerPoint</vt:lpstr>
      <vt:lpstr>Петров Петр Иванович</vt:lpstr>
      <vt:lpstr>АКМАЛОВА ГЮЗЕЛЬ МАРАТОВНА</vt:lpstr>
      <vt:lpstr>АКАТЬЕВА ГАЛИНА ГРИГОРЬЕВНА</vt:lpstr>
      <vt:lpstr>ЕГОРОВА ЕЛЕНА ГЕРТРУДОВНА</vt:lpstr>
      <vt:lpstr>МУХАМЕТОВА ЕЛЕНА ШАМСИНОВНА</vt:lpstr>
      <vt:lpstr>АФЛАХАНОВА ГУЗЕЛЬ РИНАТОВНА</vt:lpstr>
      <vt:lpstr>МАКУШЕВА НАТАЛЬЯ ВЯЧЕСЛАВОВНА</vt:lpstr>
      <vt:lpstr>СНЕТКОВА ТАТЬЯНА ВЛАДИМИРОВНА</vt:lpstr>
      <vt:lpstr>ШАРЫГИН ВАЛЕРИЙ АЛЕКСАНДРОВИЧ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ГБУЗ РБ ДЕТСКАЯ СТОМАТОЛОГИЧЕСКАЯ ПОЛИКЛИНИКА №3 г. УФА</dc:title>
  <dc:creator>Арсланов М.М.</dc:creator>
  <cp:lastModifiedBy>User</cp:lastModifiedBy>
  <cp:revision>65</cp:revision>
  <dcterms:created xsi:type="dcterms:W3CDTF">2022-05-17T05:51:40Z</dcterms:created>
  <dcterms:modified xsi:type="dcterms:W3CDTF">2023-02-07T07:32:38Z</dcterms:modified>
</cp:coreProperties>
</file>